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6858000" cx="12192000"/>
  <p:notesSz cx="6858000" cy="9144000"/>
  <p:embeddedFontLst>
    <p:embeddedFont>
      <p:font typeface="Roboto"/>
      <p:regular r:id="rId28"/>
      <p:bold r:id="rId29"/>
      <p:italic r:id="rId30"/>
      <p:boldItalic r:id="rId31"/>
    </p:embeddedFont>
    <p:embeddedFont>
      <p:font typeface="Caveat"/>
      <p:regular r:id="rId32"/>
      <p:bold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4" roundtripDataSignature="AMtx7mjpGry6CpZqqiiei6oQiISoA6oNj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Roboto-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7.xml"/><Relationship Id="rId33" Type="http://schemas.openxmlformats.org/officeDocument/2006/relationships/font" Target="fonts/Caveat-bold.fntdata"/><Relationship Id="rId10" Type="http://schemas.openxmlformats.org/officeDocument/2006/relationships/slide" Target="slides/slide6.xml"/><Relationship Id="rId32" Type="http://schemas.openxmlformats.org/officeDocument/2006/relationships/font" Target="fonts/Caveat-regular.fntdata"/><Relationship Id="rId13" Type="http://schemas.openxmlformats.org/officeDocument/2006/relationships/slide" Target="slides/slide9.xml"/><Relationship Id="rId12" Type="http://schemas.openxmlformats.org/officeDocument/2006/relationships/slide" Target="slides/slide8.xml"/><Relationship Id="rId34" Type="http://customschemas.google.com/relationships/presentationmetadata" Target="meta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g24dd52213bf_0_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 name="Google Shape;45;g24dd52213bf_0_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4dd52213bf_0_26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 name="Google Shape;106;g24dd52213bf_0_2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4dd52213bf_0_2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 name="Google Shape;111;g24dd52213bf_0_2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4dd52213bf_0_2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g24dd52213bf_0_2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4dd52213bf_0_2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 name="Google Shape;130;g24dd52213bf_0_2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4dd52213bf_0_27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g24dd52213bf_0_2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4dd52213bf_0_2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g24dd52213bf_0_2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4dd52213bf_0_27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 name="Google Shape;162;g24dd52213bf_0_2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4dd52213bf_0_28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 name="Google Shape;167;g24dd52213bf_0_2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4dd52213bf_0_28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g24dd52213bf_0_2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4dd52213bf_0_28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 name="Google Shape;177;g24dd52213bf_0_2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24dd52213bf_0_2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 name="Google Shape;50;g24dd52213bf_0_2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4dd52213bf_0_29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g24dd52213bf_0_2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4dd52213bf_0_29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g24dd52213bf_0_2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4dd52213bf_0_29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 name="Google Shape;195;g24dd52213bf_0_2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a0562f9004_0_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g2a0562f9004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24dd52213bf_0_2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 name="Google Shape;55;g24dd52213bf_0_2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4dd52213bf_0_2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 name="Google Shape;67;g24dd52213bf_0_2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4dd52213bf_0_2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 name="Google Shape;76;g24dd52213bf_0_2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4dd52213bf_0_2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 name="Google Shape;82;g24dd52213bf_0_2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a0562f9004_0_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g2a0562f9004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4dd52213bf_0_2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 name="Google Shape;93;g24dd52213bf_0_2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4dd52213bf_0_2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g24dd52213bf_0_2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p:cSld name="TITEL">
    <p:spTree>
      <p:nvGrpSpPr>
        <p:cNvPr id="10" name="Shape 10"/>
        <p:cNvGrpSpPr/>
        <p:nvPr/>
      </p:nvGrpSpPr>
      <p:grpSpPr>
        <a:xfrm>
          <a:off x="0" y="0"/>
          <a:ext cx="0" cy="0"/>
          <a:chOff x="0" y="0"/>
          <a:chExt cx="0" cy="0"/>
        </a:xfrm>
      </p:grpSpPr>
      <p:pic>
        <p:nvPicPr>
          <p:cNvPr id="11" name="Google Shape;11;g24dd52213bf_0_44"/>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EIDE">
  <p:cSld name="BEIDE">
    <p:spTree>
      <p:nvGrpSpPr>
        <p:cNvPr id="40" name="Shape 40"/>
        <p:cNvGrpSpPr/>
        <p:nvPr/>
      </p:nvGrpSpPr>
      <p:grpSpPr>
        <a:xfrm>
          <a:off x="0" y="0"/>
          <a:ext cx="0" cy="0"/>
          <a:chOff x="0" y="0"/>
          <a:chExt cx="0" cy="0"/>
        </a:xfrm>
      </p:grpSpPr>
      <p:pic>
        <p:nvPicPr>
          <p:cNvPr id="41" name="Google Shape;41;g24dd52213bf_0_7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2" name="Google Shape;42;g24dd52213bf_0_74"/>
          <p:cNvSpPr txBox="1"/>
          <p:nvPr>
            <p:ph type="title"/>
          </p:nvPr>
        </p:nvSpPr>
        <p:spPr>
          <a:xfrm>
            <a:off x="1328651" y="540328"/>
            <a:ext cx="8538600" cy="16209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accent1"/>
              </a:buClr>
              <a:buSzPts val="4000"/>
              <a:buFont typeface="Arial"/>
              <a:buNone/>
              <a:defRPr b="1" i="0" sz="40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RAAG">
  <p:cSld name="VRAAG">
    <p:spTree>
      <p:nvGrpSpPr>
        <p:cNvPr id="12" name="Shape 12"/>
        <p:cNvGrpSpPr/>
        <p:nvPr/>
      </p:nvGrpSpPr>
      <p:grpSpPr>
        <a:xfrm>
          <a:off x="0" y="0"/>
          <a:ext cx="0" cy="0"/>
          <a:chOff x="0" y="0"/>
          <a:chExt cx="0" cy="0"/>
        </a:xfrm>
      </p:grpSpPr>
      <p:pic>
        <p:nvPicPr>
          <p:cNvPr id="13" name="Google Shape;13;g24dd52213bf_0_5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4" name="Google Shape;14;g24dd52213bf_0_51"/>
          <p:cNvSpPr txBox="1"/>
          <p:nvPr>
            <p:ph type="title"/>
          </p:nvPr>
        </p:nvSpPr>
        <p:spPr>
          <a:xfrm>
            <a:off x="1328651" y="540328"/>
            <a:ext cx="8538600" cy="16209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accent1"/>
              </a:buClr>
              <a:buSzPts val="4000"/>
              <a:buFont typeface="Arial"/>
              <a:buNone/>
              <a:defRPr b="1" i="0" sz="40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 name="Google Shape;15;g24dd52213bf_0_51"/>
          <p:cNvSpPr txBox="1"/>
          <p:nvPr>
            <p:ph idx="1" type="body"/>
          </p:nvPr>
        </p:nvSpPr>
        <p:spPr>
          <a:xfrm>
            <a:off x="1901132" y="2539023"/>
            <a:ext cx="8868600" cy="2851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dk1"/>
              </a:buClr>
              <a:buSzPts val="2600"/>
              <a:buFont typeface="Calibri"/>
              <a:buNone/>
              <a:defRPr b="0" i="0" sz="26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eldia">
  <p:cSld name="3_Titeldia">
    <p:spTree>
      <p:nvGrpSpPr>
        <p:cNvPr id="16" name="Shape 16"/>
        <p:cNvGrpSpPr/>
        <p:nvPr/>
      </p:nvGrpSpPr>
      <p:grpSpPr>
        <a:xfrm>
          <a:off x="0" y="0"/>
          <a:ext cx="0" cy="0"/>
          <a:chOff x="0" y="0"/>
          <a:chExt cx="0" cy="0"/>
        </a:xfrm>
      </p:grpSpPr>
      <p:pic>
        <p:nvPicPr>
          <p:cNvPr id="17" name="Google Shape;17;g24dd52213bf_0_72"/>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UITLEG">
  <p:cSld name="UITLEG">
    <p:spTree>
      <p:nvGrpSpPr>
        <p:cNvPr id="18" name="Shape 18"/>
        <p:cNvGrpSpPr/>
        <p:nvPr/>
      </p:nvGrpSpPr>
      <p:grpSpPr>
        <a:xfrm>
          <a:off x="0" y="0"/>
          <a:ext cx="0" cy="0"/>
          <a:chOff x="0" y="0"/>
          <a:chExt cx="0" cy="0"/>
        </a:xfrm>
      </p:grpSpPr>
      <p:pic>
        <p:nvPicPr>
          <p:cNvPr id="19" name="Google Shape;19;g24dd52213bf_0_4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0" name="Google Shape;20;g24dd52213bf_0_46"/>
          <p:cNvSpPr/>
          <p:nvPr/>
        </p:nvSpPr>
        <p:spPr>
          <a:xfrm>
            <a:off x="1506980" y="2625145"/>
            <a:ext cx="1926000" cy="1660200"/>
          </a:xfrm>
          <a:prstGeom prst="triangle">
            <a:avLst>
              <a:gd fmla="val 50000"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 name="Google Shape;21;g24dd52213bf_0_46"/>
          <p:cNvSpPr/>
          <p:nvPr/>
        </p:nvSpPr>
        <p:spPr>
          <a:xfrm>
            <a:off x="5251731" y="2572593"/>
            <a:ext cx="1683000" cy="1683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 name="Google Shape;22;g24dd52213bf_0_46"/>
          <p:cNvSpPr/>
          <p:nvPr/>
        </p:nvSpPr>
        <p:spPr>
          <a:xfrm>
            <a:off x="8786089" y="2572593"/>
            <a:ext cx="1712700" cy="17127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UITLEG">
  <p:cSld name="1_UITLEG">
    <p:spTree>
      <p:nvGrpSpPr>
        <p:cNvPr id="23" name="Shape 23"/>
        <p:cNvGrpSpPr/>
        <p:nvPr/>
      </p:nvGrpSpPr>
      <p:grpSpPr>
        <a:xfrm>
          <a:off x="0" y="0"/>
          <a:ext cx="0" cy="0"/>
          <a:chOff x="0" y="0"/>
          <a:chExt cx="0" cy="0"/>
        </a:xfrm>
      </p:grpSpPr>
      <p:pic>
        <p:nvPicPr>
          <p:cNvPr id="24" name="Google Shape;24;g24dd52213bf_0_5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5" name="Google Shape;25;g24dd52213bf_0_55"/>
          <p:cNvSpPr/>
          <p:nvPr/>
        </p:nvSpPr>
        <p:spPr>
          <a:xfrm>
            <a:off x="1506980" y="2625145"/>
            <a:ext cx="1926000" cy="1660200"/>
          </a:xfrm>
          <a:prstGeom prst="triangle">
            <a:avLst>
              <a:gd fmla="val 50000"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 name="Google Shape;26;g24dd52213bf_0_55"/>
          <p:cNvSpPr/>
          <p:nvPr/>
        </p:nvSpPr>
        <p:spPr>
          <a:xfrm>
            <a:off x="5251731" y="2572593"/>
            <a:ext cx="1683000" cy="1683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 name="Google Shape;27;g24dd52213bf_0_55"/>
          <p:cNvSpPr/>
          <p:nvPr/>
        </p:nvSpPr>
        <p:spPr>
          <a:xfrm>
            <a:off x="8786089" y="2572593"/>
            <a:ext cx="1712700" cy="17127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VRAAG">
  <p:cSld name="1_VRAAG">
    <p:spTree>
      <p:nvGrpSpPr>
        <p:cNvPr id="28" name="Shape 28"/>
        <p:cNvGrpSpPr/>
        <p:nvPr/>
      </p:nvGrpSpPr>
      <p:grpSpPr>
        <a:xfrm>
          <a:off x="0" y="0"/>
          <a:ext cx="0" cy="0"/>
          <a:chOff x="0" y="0"/>
          <a:chExt cx="0" cy="0"/>
        </a:xfrm>
      </p:grpSpPr>
      <p:pic>
        <p:nvPicPr>
          <p:cNvPr id="29" name="Google Shape;29;g24dd52213bf_0_6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0" name="Google Shape;30;g24dd52213bf_0_60"/>
          <p:cNvSpPr txBox="1"/>
          <p:nvPr>
            <p:ph type="title"/>
          </p:nvPr>
        </p:nvSpPr>
        <p:spPr>
          <a:xfrm>
            <a:off x="1328651" y="540328"/>
            <a:ext cx="8538600" cy="16209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accent1"/>
              </a:buClr>
              <a:buSzPts val="4000"/>
              <a:buFont typeface="Arial"/>
              <a:buNone/>
              <a:defRPr b="1" i="0" sz="40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AAR">
  <p:cSld name="WAAR">
    <p:spTree>
      <p:nvGrpSpPr>
        <p:cNvPr id="31" name="Shape 31"/>
        <p:cNvGrpSpPr/>
        <p:nvPr/>
      </p:nvGrpSpPr>
      <p:grpSpPr>
        <a:xfrm>
          <a:off x="0" y="0"/>
          <a:ext cx="0" cy="0"/>
          <a:chOff x="0" y="0"/>
          <a:chExt cx="0" cy="0"/>
        </a:xfrm>
      </p:grpSpPr>
      <p:pic>
        <p:nvPicPr>
          <p:cNvPr id="32" name="Google Shape;32;g24dd52213bf_0_6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3" name="Google Shape;33;g24dd52213bf_0_63"/>
          <p:cNvSpPr txBox="1"/>
          <p:nvPr>
            <p:ph type="title"/>
          </p:nvPr>
        </p:nvSpPr>
        <p:spPr>
          <a:xfrm>
            <a:off x="1328651" y="540328"/>
            <a:ext cx="8538600" cy="16209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accent1"/>
              </a:buClr>
              <a:buSzPts val="4000"/>
              <a:buFont typeface="Arial"/>
              <a:buNone/>
              <a:defRPr b="1" i="0" sz="40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IET WAAR">
  <p:cSld name="NIET WAAR">
    <p:spTree>
      <p:nvGrpSpPr>
        <p:cNvPr id="34" name="Shape 34"/>
        <p:cNvGrpSpPr/>
        <p:nvPr/>
      </p:nvGrpSpPr>
      <p:grpSpPr>
        <a:xfrm>
          <a:off x="0" y="0"/>
          <a:ext cx="0" cy="0"/>
          <a:chOff x="0" y="0"/>
          <a:chExt cx="0" cy="0"/>
        </a:xfrm>
      </p:grpSpPr>
      <p:pic>
        <p:nvPicPr>
          <p:cNvPr id="35" name="Google Shape;35;g24dd52213bf_0_6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6" name="Google Shape;36;g24dd52213bf_0_66"/>
          <p:cNvSpPr txBox="1"/>
          <p:nvPr>
            <p:ph type="title"/>
          </p:nvPr>
        </p:nvSpPr>
        <p:spPr>
          <a:xfrm>
            <a:off x="1328651" y="540328"/>
            <a:ext cx="8538600" cy="16209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accent1"/>
              </a:buClr>
              <a:buSzPts val="4000"/>
              <a:buFont typeface="Arial"/>
              <a:buNone/>
              <a:defRPr b="1" i="0" sz="40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AAR MAAR OOK NIET">
  <p:cSld name="WAAR MAAR OOK NIET">
    <p:spTree>
      <p:nvGrpSpPr>
        <p:cNvPr id="37" name="Shape 37"/>
        <p:cNvGrpSpPr/>
        <p:nvPr/>
      </p:nvGrpSpPr>
      <p:grpSpPr>
        <a:xfrm>
          <a:off x="0" y="0"/>
          <a:ext cx="0" cy="0"/>
          <a:chOff x="0" y="0"/>
          <a:chExt cx="0" cy="0"/>
        </a:xfrm>
      </p:grpSpPr>
      <p:pic>
        <p:nvPicPr>
          <p:cNvPr id="38" name="Google Shape;38;g24dd52213bf_0_6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9" name="Google Shape;39;g24dd52213bf_0_69"/>
          <p:cNvSpPr txBox="1"/>
          <p:nvPr>
            <p:ph type="title"/>
          </p:nvPr>
        </p:nvSpPr>
        <p:spPr>
          <a:xfrm>
            <a:off x="1328651" y="540328"/>
            <a:ext cx="8538600" cy="16209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accent1"/>
              </a:buClr>
              <a:buSzPts val="4000"/>
              <a:buFont typeface="Arial"/>
              <a:buNone/>
              <a:defRPr b="1" i="0" sz="40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ejustice.just.fgov.be/cgi_loi/change_lg.pl?language=nl&amp;la=N&amp;cn=1978070301&amp;table_name=we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ww.ejustice.just.fgov.be/eli/wet/2007/05/10/2007002099/juste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g24dd52213bf_0_40"/>
          <p:cNvSpPr txBox="1"/>
          <p:nvPr/>
        </p:nvSpPr>
        <p:spPr>
          <a:xfrm>
            <a:off x="469400" y="534550"/>
            <a:ext cx="10156500" cy="3533400"/>
          </a:xfrm>
          <a:prstGeom prst="rect">
            <a:avLst/>
          </a:prstGeom>
          <a:solidFill>
            <a:schemeClr val="accent4"/>
          </a:solidFill>
          <a:ln>
            <a:noFill/>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Clr>
                <a:srgbClr val="000000"/>
              </a:buClr>
              <a:buSzPts val="4500"/>
              <a:buFont typeface="Arial"/>
              <a:buNone/>
            </a:pPr>
            <a:r>
              <a:t/>
            </a:r>
            <a:endParaRPr b="0" i="0" sz="4500" u="none" cap="none" strike="noStrike">
              <a:solidFill>
                <a:schemeClr val="lt1"/>
              </a:solidFill>
              <a:latin typeface="Roboto"/>
              <a:ea typeface="Roboto"/>
              <a:cs typeface="Roboto"/>
              <a:sym typeface="Roboto"/>
            </a:endParaRPr>
          </a:p>
          <a:p>
            <a:pPr indent="0" lvl="0" marL="0" marR="0" rtl="0" algn="ctr">
              <a:lnSpc>
                <a:spcPct val="90000"/>
              </a:lnSpc>
              <a:spcBef>
                <a:spcPts val="0"/>
              </a:spcBef>
              <a:spcAft>
                <a:spcPts val="0"/>
              </a:spcAft>
              <a:buClr>
                <a:srgbClr val="000000"/>
              </a:buClr>
              <a:buSzPts val="4500"/>
              <a:buFont typeface="Arial"/>
              <a:buNone/>
            </a:pPr>
            <a:r>
              <a:rPr b="0" i="0" lang="en-GB" sz="4500" u="none" cap="none" strike="noStrike">
                <a:solidFill>
                  <a:schemeClr val="lt1"/>
                </a:solidFill>
                <a:latin typeface="Roboto"/>
                <a:ea typeface="Roboto"/>
                <a:cs typeface="Roboto"/>
                <a:sym typeface="Roboto"/>
              </a:rPr>
              <a:t>We spelen …</a:t>
            </a:r>
            <a:endParaRPr b="0" i="0" sz="4500" u="none" cap="none" strike="noStrike">
              <a:solidFill>
                <a:schemeClr val="lt1"/>
              </a:solidFill>
              <a:latin typeface="Roboto"/>
              <a:ea typeface="Roboto"/>
              <a:cs typeface="Roboto"/>
              <a:sym typeface="Roboto"/>
            </a:endParaRPr>
          </a:p>
          <a:p>
            <a:pPr indent="0" lvl="0" marL="0" marR="0" rtl="0" algn="l">
              <a:lnSpc>
                <a:spcPct val="90000"/>
              </a:lnSpc>
              <a:spcBef>
                <a:spcPts val="0"/>
              </a:spcBef>
              <a:spcAft>
                <a:spcPts val="0"/>
              </a:spcAft>
              <a:buClr>
                <a:srgbClr val="000000"/>
              </a:buClr>
              <a:buSzPts val="9100"/>
              <a:buFont typeface="Arial"/>
              <a:buNone/>
            </a:pPr>
            <a:r>
              <a:t/>
            </a:r>
            <a:endParaRPr b="1" i="0" sz="9100" u="none" cap="none" strike="noStrike">
              <a:solidFill>
                <a:schemeClr val="lt1"/>
              </a:solidFill>
              <a:latin typeface="Roboto"/>
              <a:ea typeface="Roboto"/>
              <a:cs typeface="Roboto"/>
              <a:sym typeface="Roboto"/>
            </a:endParaRPr>
          </a:p>
          <a:p>
            <a:pPr indent="0" lvl="0" marL="0" marR="0" rtl="0" algn="ctr">
              <a:lnSpc>
                <a:spcPct val="90000"/>
              </a:lnSpc>
              <a:spcBef>
                <a:spcPts val="0"/>
              </a:spcBef>
              <a:spcAft>
                <a:spcPts val="0"/>
              </a:spcAft>
              <a:buClr>
                <a:schemeClr val="accent1"/>
              </a:buClr>
              <a:buSzPts val="4800"/>
              <a:buFont typeface="Arial"/>
              <a:buNone/>
            </a:pPr>
            <a:r>
              <a:rPr b="1" i="0" lang="en-GB" sz="9100" u="none" cap="none" strike="noStrike">
                <a:solidFill>
                  <a:schemeClr val="lt1"/>
                </a:solidFill>
                <a:latin typeface="Roboto"/>
                <a:ea typeface="Roboto"/>
                <a:cs typeface="Roboto"/>
                <a:sym typeface="Roboto"/>
              </a:rPr>
              <a:t>De hamburgerzaak </a:t>
            </a:r>
            <a:endParaRPr b="1" i="0" sz="8300" u="none" cap="none" strike="noStrike">
              <a:solidFill>
                <a:schemeClr val="lt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g24dd52213bf_0_261"/>
          <p:cNvSpPr txBox="1"/>
          <p:nvPr>
            <p:ph type="title"/>
          </p:nvPr>
        </p:nvSpPr>
        <p:spPr>
          <a:xfrm>
            <a:off x="1826722" y="2618509"/>
            <a:ext cx="8538600" cy="16209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800"/>
              <a:buFont typeface="Arial"/>
              <a:buNone/>
            </a:pPr>
            <a:r>
              <a:rPr lang="en-GB" sz="4800">
                <a:latin typeface="Roboto"/>
                <a:ea typeface="Roboto"/>
                <a:cs typeface="Roboto"/>
                <a:sym typeface="Roboto"/>
              </a:rPr>
              <a:t>Wie wint deze rechtszaak?</a:t>
            </a:r>
            <a:br>
              <a:rPr lang="en-GB" sz="4800">
                <a:latin typeface="Roboto"/>
                <a:ea typeface="Roboto"/>
                <a:cs typeface="Roboto"/>
                <a:sym typeface="Roboto"/>
              </a:rPr>
            </a:br>
            <a:r>
              <a:rPr b="0" lang="en-GB" sz="4800">
                <a:latin typeface="Roboto"/>
                <a:ea typeface="Roboto"/>
                <a:cs typeface="Roboto"/>
                <a:sym typeface="Roboto"/>
              </a:rPr>
              <a:t>Dat bepalen jullie...</a:t>
            </a:r>
            <a:endParaRPr>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24dd52213bf_0_264"/>
          <p:cNvSpPr txBox="1"/>
          <p:nvPr>
            <p:ph type="title"/>
          </p:nvPr>
        </p:nvSpPr>
        <p:spPr>
          <a:xfrm>
            <a:off x="1249226" y="2618516"/>
            <a:ext cx="8538600" cy="162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Arial"/>
              <a:buNone/>
            </a:pPr>
            <a:r>
              <a:rPr lang="en-GB">
                <a:latin typeface="Roboto"/>
                <a:ea typeface="Roboto"/>
                <a:cs typeface="Roboto"/>
                <a:sym typeface="Roboto"/>
              </a:rPr>
              <a:t>Even terugspoelen...</a:t>
            </a:r>
            <a:endParaRPr>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24dd52213bf_0_267"/>
          <p:cNvSpPr txBox="1"/>
          <p:nvPr>
            <p:ph type="title"/>
          </p:nvPr>
        </p:nvSpPr>
        <p:spPr>
          <a:xfrm>
            <a:off x="1328651" y="540328"/>
            <a:ext cx="8538600" cy="162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Arial"/>
              <a:buNone/>
            </a:pPr>
            <a:r>
              <a:rPr lang="en-GB">
                <a:latin typeface="Roboto"/>
                <a:ea typeface="Roboto"/>
                <a:cs typeface="Roboto"/>
                <a:sym typeface="Roboto"/>
              </a:rPr>
              <a:t>Wie is Noa Succer?</a:t>
            </a:r>
            <a:endParaRPr>
              <a:latin typeface="Roboto"/>
              <a:ea typeface="Roboto"/>
              <a:cs typeface="Roboto"/>
              <a:sym typeface="Roboto"/>
            </a:endParaRPr>
          </a:p>
        </p:txBody>
      </p:sp>
      <p:sp>
        <p:nvSpPr>
          <p:cNvPr id="119" name="Google Shape;119;g24dd52213bf_0_267"/>
          <p:cNvSpPr txBox="1"/>
          <p:nvPr>
            <p:ph idx="1" type="body"/>
          </p:nvPr>
        </p:nvSpPr>
        <p:spPr>
          <a:xfrm>
            <a:off x="1889276" y="1845350"/>
            <a:ext cx="9845700" cy="4203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600"/>
              <a:buFont typeface="Calibri"/>
              <a:buNone/>
            </a:pPr>
            <a:r>
              <a:rPr lang="en-GB">
                <a:latin typeface="Roboto"/>
                <a:ea typeface="Roboto"/>
                <a:cs typeface="Roboto"/>
                <a:sym typeface="Roboto"/>
              </a:rPr>
              <a:t>17 jaar</a:t>
            </a:r>
            <a:endParaRPr>
              <a:latin typeface="Roboto"/>
              <a:ea typeface="Roboto"/>
              <a:cs typeface="Roboto"/>
              <a:sym typeface="Roboto"/>
            </a:endParaRPr>
          </a:p>
          <a:p>
            <a:pPr indent="0" lvl="0" marL="0" rtl="0" algn="l">
              <a:lnSpc>
                <a:spcPct val="100000"/>
              </a:lnSpc>
              <a:spcBef>
                <a:spcPts val="1000"/>
              </a:spcBef>
              <a:spcAft>
                <a:spcPts val="0"/>
              </a:spcAft>
              <a:buClr>
                <a:schemeClr val="dk1"/>
              </a:buClr>
              <a:buSzPts val="2600"/>
              <a:buFont typeface="Calibri"/>
              <a:buNone/>
            </a:pPr>
            <a:r>
              <a:rPr lang="en-GB">
                <a:latin typeface="Roboto"/>
                <a:ea typeface="Roboto"/>
                <a:cs typeface="Roboto"/>
                <a:sym typeface="Roboto"/>
              </a:rPr>
              <a:t>Woont in de rand van de stad</a:t>
            </a:r>
            <a:endParaRPr>
              <a:latin typeface="Roboto"/>
              <a:ea typeface="Roboto"/>
              <a:cs typeface="Roboto"/>
              <a:sym typeface="Roboto"/>
            </a:endParaRPr>
          </a:p>
          <a:p>
            <a:pPr indent="0" lvl="0" marL="0" rtl="0" algn="l">
              <a:lnSpc>
                <a:spcPct val="100000"/>
              </a:lnSpc>
              <a:spcBef>
                <a:spcPts val="1000"/>
              </a:spcBef>
              <a:spcAft>
                <a:spcPts val="0"/>
              </a:spcAft>
              <a:buClr>
                <a:schemeClr val="dk1"/>
              </a:buClr>
              <a:buSzPts val="2600"/>
              <a:buFont typeface="Calibri"/>
              <a:buNone/>
            </a:pPr>
            <a:r>
              <a:rPr lang="en-GB">
                <a:latin typeface="Roboto"/>
                <a:ea typeface="Roboto"/>
                <a:cs typeface="Roboto"/>
                <a:sym typeface="Roboto"/>
              </a:rPr>
              <a:t>Ouder Kim Succer, andere ouder is gestorven</a:t>
            </a:r>
            <a:endParaRPr>
              <a:latin typeface="Roboto"/>
              <a:ea typeface="Roboto"/>
              <a:cs typeface="Roboto"/>
              <a:sym typeface="Roboto"/>
            </a:endParaRPr>
          </a:p>
          <a:p>
            <a:pPr indent="0" lvl="0" marL="0" rtl="0" algn="l">
              <a:lnSpc>
                <a:spcPct val="100000"/>
              </a:lnSpc>
              <a:spcBef>
                <a:spcPts val="1000"/>
              </a:spcBef>
              <a:spcAft>
                <a:spcPts val="0"/>
              </a:spcAft>
              <a:buClr>
                <a:schemeClr val="dk1"/>
              </a:buClr>
              <a:buSzPts val="2600"/>
              <a:buFont typeface="Calibri"/>
              <a:buNone/>
            </a:pPr>
            <a:r>
              <a:rPr lang="en-GB">
                <a:latin typeface="Roboto"/>
                <a:ea typeface="Roboto"/>
                <a:cs typeface="Roboto"/>
                <a:sym typeface="Roboto"/>
              </a:rPr>
              <a:t>Billy (11) en Mel (19)</a:t>
            </a:r>
            <a:endParaRPr>
              <a:latin typeface="Roboto"/>
              <a:ea typeface="Roboto"/>
              <a:cs typeface="Roboto"/>
              <a:sym typeface="Roboto"/>
            </a:endParaRPr>
          </a:p>
          <a:p>
            <a:pPr indent="0" lvl="0" marL="0" rtl="0" algn="l">
              <a:lnSpc>
                <a:spcPct val="100000"/>
              </a:lnSpc>
              <a:spcBef>
                <a:spcPts val="1000"/>
              </a:spcBef>
              <a:spcAft>
                <a:spcPts val="0"/>
              </a:spcAft>
              <a:buClr>
                <a:schemeClr val="dk1"/>
              </a:buClr>
              <a:buSzPts val="2600"/>
              <a:buFont typeface="Calibri"/>
              <a:buNone/>
            </a:pPr>
            <a:r>
              <a:rPr lang="en-GB">
                <a:latin typeface="Roboto"/>
                <a:ea typeface="Roboto"/>
                <a:cs typeface="Roboto"/>
                <a:sym typeface="Roboto"/>
              </a:rPr>
              <a:t>Introvert, onzeker maar door spanning soms impulsief brutaal</a:t>
            </a:r>
            <a:endParaRPr>
              <a:latin typeface="Roboto"/>
              <a:ea typeface="Roboto"/>
              <a:cs typeface="Roboto"/>
              <a:sym typeface="Roboto"/>
            </a:endParaRPr>
          </a:p>
          <a:p>
            <a:pPr indent="0" lvl="0" marL="0" rtl="0" algn="l">
              <a:lnSpc>
                <a:spcPct val="100000"/>
              </a:lnSpc>
              <a:spcBef>
                <a:spcPts val="1000"/>
              </a:spcBef>
              <a:spcAft>
                <a:spcPts val="0"/>
              </a:spcAft>
              <a:buClr>
                <a:schemeClr val="dk1"/>
              </a:buClr>
              <a:buSzPts val="2600"/>
              <a:buFont typeface="Calibri"/>
              <a:buNone/>
            </a:pPr>
            <a:r>
              <a:rPr lang="en-GB">
                <a:latin typeface="Roboto"/>
                <a:ea typeface="Roboto"/>
                <a:cs typeface="Roboto"/>
                <a:sym typeface="Roboto"/>
              </a:rPr>
              <a:t>Kan zichzelf niet zo goed organiseren: vergeet iets, is te laat</a:t>
            </a:r>
            <a:endParaRPr>
              <a:latin typeface="Roboto"/>
              <a:ea typeface="Roboto"/>
              <a:cs typeface="Roboto"/>
              <a:sym typeface="Roboto"/>
            </a:endParaRPr>
          </a:p>
          <a:p>
            <a:pPr indent="0" lvl="0" marL="0" rtl="0" algn="l">
              <a:lnSpc>
                <a:spcPct val="100000"/>
              </a:lnSpc>
              <a:spcBef>
                <a:spcPts val="1000"/>
              </a:spcBef>
              <a:spcAft>
                <a:spcPts val="0"/>
              </a:spcAft>
              <a:buClr>
                <a:schemeClr val="dk1"/>
              </a:buClr>
              <a:buSzPts val="2600"/>
              <a:buFont typeface="Calibri"/>
              <a:buNone/>
            </a:pPr>
            <a:r>
              <a:rPr lang="en-GB">
                <a:latin typeface="Roboto"/>
                <a:ea typeface="Roboto"/>
                <a:cs typeface="Roboto"/>
                <a:sym typeface="Roboto"/>
              </a:rPr>
              <a:t>Kan goed koken</a:t>
            </a:r>
            <a:endParaRPr>
              <a:latin typeface="Roboto"/>
              <a:ea typeface="Roboto"/>
              <a:cs typeface="Roboto"/>
              <a:sym typeface="Roboto"/>
            </a:endParaRPr>
          </a:p>
          <a:p>
            <a:pPr indent="0" lvl="0" marL="0" rtl="0" algn="l">
              <a:lnSpc>
                <a:spcPct val="100000"/>
              </a:lnSpc>
              <a:spcBef>
                <a:spcPts val="1000"/>
              </a:spcBef>
              <a:spcAft>
                <a:spcPts val="0"/>
              </a:spcAft>
              <a:buClr>
                <a:schemeClr val="dk1"/>
              </a:buClr>
              <a:buSzPts val="2600"/>
              <a:buFont typeface="Calibri"/>
              <a:buNone/>
            </a:pPr>
            <a:r>
              <a:rPr lang="en-GB">
                <a:latin typeface="Roboto"/>
                <a:ea typeface="Roboto"/>
                <a:cs typeface="Roboto"/>
                <a:sym typeface="Roboto"/>
              </a:rPr>
              <a:t>Eerste studentenjob, wil geld voor kleren en events </a:t>
            </a:r>
            <a:endParaRPr>
              <a:latin typeface="Roboto"/>
              <a:ea typeface="Roboto"/>
              <a:cs typeface="Roboto"/>
              <a:sym typeface="Roboto"/>
            </a:endParaRPr>
          </a:p>
        </p:txBody>
      </p:sp>
      <p:sp>
        <p:nvSpPr>
          <p:cNvPr id="120" name="Google Shape;120;g24dd52213bf_0_267"/>
          <p:cNvSpPr/>
          <p:nvPr/>
        </p:nvSpPr>
        <p:spPr>
          <a:xfrm>
            <a:off x="1342663" y="2943510"/>
            <a:ext cx="386100" cy="3861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1" name="Google Shape;121;g24dd52213bf_0_267"/>
          <p:cNvSpPr/>
          <p:nvPr/>
        </p:nvSpPr>
        <p:spPr>
          <a:xfrm>
            <a:off x="1328651" y="1902619"/>
            <a:ext cx="386100" cy="3861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2" name="Google Shape;122;g24dd52213bf_0_267"/>
          <p:cNvSpPr/>
          <p:nvPr/>
        </p:nvSpPr>
        <p:spPr>
          <a:xfrm>
            <a:off x="1335657" y="2441310"/>
            <a:ext cx="386100" cy="3861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3" name="Google Shape;123;g24dd52213bf_0_267"/>
          <p:cNvSpPr/>
          <p:nvPr/>
        </p:nvSpPr>
        <p:spPr>
          <a:xfrm>
            <a:off x="1342663" y="4469216"/>
            <a:ext cx="386100" cy="3861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4" name="Google Shape;124;g24dd52213bf_0_267"/>
          <p:cNvSpPr/>
          <p:nvPr/>
        </p:nvSpPr>
        <p:spPr>
          <a:xfrm>
            <a:off x="1345015" y="3457894"/>
            <a:ext cx="386100" cy="3861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5" name="Google Shape;125;g24dd52213bf_0_267"/>
          <p:cNvSpPr/>
          <p:nvPr/>
        </p:nvSpPr>
        <p:spPr>
          <a:xfrm>
            <a:off x="1342663" y="3971760"/>
            <a:ext cx="386100" cy="3861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6" name="Google Shape;126;g24dd52213bf_0_267"/>
          <p:cNvSpPr/>
          <p:nvPr/>
        </p:nvSpPr>
        <p:spPr>
          <a:xfrm>
            <a:off x="1335657" y="5000010"/>
            <a:ext cx="386100" cy="3861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7" name="Google Shape;127;g24dd52213bf_0_267"/>
          <p:cNvSpPr/>
          <p:nvPr/>
        </p:nvSpPr>
        <p:spPr>
          <a:xfrm>
            <a:off x="1342663" y="5537722"/>
            <a:ext cx="386100" cy="3861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24dd52213bf_0_270"/>
          <p:cNvSpPr txBox="1"/>
          <p:nvPr>
            <p:ph type="title"/>
          </p:nvPr>
        </p:nvSpPr>
        <p:spPr>
          <a:xfrm>
            <a:off x="1328651" y="540328"/>
            <a:ext cx="8538600" cy="162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Arial"/>
              <a:buNone/>
            </a:pPr>
            <a:r>
              <a:rPr lang="en-GB">
                <a:latin typeface="Roboto"/>
                <a:ea typeface="Roboto"/>
                <a:cs typeface="Roboto"/>
                <a:sym typeface="Roboto"/>
              </a:rPr>
              <a:t>Wat is YumBurger?</a:t>
            </a:r>
            <a:endParaRPr>
              <a:latin typeface="Roboto"/>
              <a:ea typeface="Roboto"/>
              <a:cs typeface="Roboto"/>
              <a:sym typeface="Roboto"/>
            </a:endParaRPr>
          </a:p>
        </p:txBody>
      </p:sp>
      <p:sp>
        <p:nvSpPr>
          <p:cNvPr id="133" name="Google Shape;133;g24dd52213bf_0_270"/>
          <p:cNvSpPr txBox="1"/>
          <p:nvPr>
            <p:ph idx="1" type="body"/>
          </p:nvPr>
        </p:nvSpPr>
        <p:spPr>
          <a:xfrm>
            <a:off x="1889263" y="1845338"/>
            <a:ext cx="8868600" cy="4203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600"/>
              <a:buFont typeface="Calibri"/>
              <a:buNone/>
            </a:pPr>
            <a:r>
              <a:rPr lang="en-GB">
                <a:latin typeface="Roboto"/>
                <a:ea typeface="Roboto"/>
                <a:cs typeface="Roboto"/>
                <a:sym typeface="Roboto"/>
              </a:rPr>
              <a:t>Fastfood (burgers) met minder ecologische impact</a:t>
            </a:r>
            <a:endParaRPr>
              <a:latin typeface="Roboto"/>
              <a:ea typeface="Roboto"/>
              <a:cs typeface="Roboto"/>
              <a:sym typeface="Roboto"/>
            </a:endParaRPr>
          </a:p>
          <a:p>
            <a:pPr indent="0" lvl="0" marL="0" rtl="0" algn="l">
              <a:lnSpc>
                <a:spcPct val="100000"/>
              </a:lnSpc>
              <a:spcBef>
                <a:spcPts val="1000"/>
              </a:spcBef>
              <a:spcAft>
                <a:spcPts val="0"/>
              </a:spcAft>
              <a:buClr>
                <a:schemeClr val="dk1"/>
              </a:buClr>
              <a:buSzPts val="2600"/>
              <a:buFont typeface="Calibri"/>
              <a:buNone/>
            </a:pPr>
            <a:r>
              <a:rPr lang="en-GB">
                <a:latin typeface="Roboto"/>
                <a:ea typeface="Roboto"/>
                <a:cs typeface="Roboto"/>
                <a:sym typeface="Roboto"/>
              </a:rPr>
              <a:t>Zoveel mogelijke ingrediënten uit België of buurlanden</a:t>
            </a:r>
            <a:endParaRPr>
              <a:latin typeface="Roboto"/>
              <a:ea typeface="Roboto"/>
              <a:cs typeface="Roboto"/>
              <a:sym typeface="Roboto"/>
            </a:endParaRPr>
          </a:p>
          <a:p>
            <a:pPr indent="0" lvl="0" marL="0" rtl="0" algn="l">
              <a:lnSpc>
                <a:spcPct val="100000"/>
              </a:lnSpc>
              <a:spcBef>
                <a:spcPts val="1000"/>
              </a:spcBef>
              <a:spcAft>
                <a:spcPts val="0"/>
              </a:spcAft>
              <a:buClr>
                <a:schemeClr val="dk1"/>
              </a:buClr>
              <a:buSzPts val="2600"/>
              <a:buFont typeface="Calibri"/>
              <a:buNone/>
            </a:pPr>
            <a:r>
              <a:rPr lang="en-GB">
                <a:latin typeface="Roboto"/>
                <a:ea typeface="Roboto"/>
                <a:cs typeface="Roboto"/>
                <a:sym typeface="Roboto"/>
              </a:rPr>
              <a:t>Veggieburgers uit eigen centrale keukenatelier</a:t>
            </a:r>
            <a:endParaRPr>
              <a:latin typeface="Roboto"/>
              <a:ea typeface="Roboto"/>
              <a:cs typeface="Roboto"/>
              <a:sym typeface="Roboto"/>
            </a:endParaRPr>
          </a:p>
          <a:p>
            <a:pPr indent="0" lvl="0" marL="0" rtl="0" algn="l">
              <a:lnSpc>
                <a:spcPct val="100000"/>
              </a:lnSpc>
              <a:spcBef>
                <a:spcPts val="1000"/>
              </a:spcBef>
              <a:spcAft>
                <a:spcPts val="0"/>
              </a:spcAft>
              <a:buClr>
                <a:schemeClr val="dk1"/>
              </a:buClr>
              <a:buSzPts val="2600"/>
              <a:buFont typeface="Calibri"/>
              <a:buNone/>
            </a:pPr>
            <a:r>
              <a:rPr lang="en-GB">
                <a:latin typeface="Roboto"/>
                <a:ea typeface="Roboto"/>
                <a:cs typeface="Roboto"/>
                <a:sym typeface="Roboto"/>
              </a:rPr>
              <a:t>Elektriciteit van zonnepannelen en windmolens</a:t>
            </a:r>
            <a:endParaRPr>
              <a:latin typeface="Roboto"/>
              <a:ea typeface="Roboto"/>
              <a:cs typeface="Roboto"/>
              <a:sym typeface="Roboto"/>
            </a:endParaRPr>
          </a:p>
          <a:p>
            <a:pPr indent="0" lvl="0" marL="0" rtl="0" algn="l">
              <a:lnSpc>
                <a:spcPct val="100000"/>
              </a:lnSpc>
              <a:spcBef>
                <a:spcPts val="1000"/>
              </a:spcBef>
              <a:spcAft>
                <a:spcPts val="0"/>
              </a:spcAft>
              <a:buClr>
                <a:schemeClr val="dk1"/>
              </a:buClr>
              <a:buSzPts val="2600"/>
              <a:buFont typeface="Calibri"/>
              <a:buNone/>
            </a:pPr>
            <a:r>
              <a:rPr lang="en-GB">
                <a:latin typeface="Roboto"/>
                <a:ea typeface="Roboto"/>
                <a:cs typeface="Roboto"/>
                <a:sym typeface="Roboto"/>
              </a:rPr>
              <a:t>Delivery met fietskoeriers, geen scooters op benzine</a:t>
            </a:r>
            <a:endParaRPr>
              <a:latin typeface="Roboto"/>
              <a:ea typeface="Roboto"/>
              <a:cs typeface="Roboto"/>
              <a:sym typeface="Roboto"/>
            </a:endParaRPr>
          </a:p>
          <a:p>
            <a:pPr indent="0" lvl="0" marL="0" rtl="0" algn="l">
              <a:lnSpc>
                <a:spcPct val="100000"/>
              </a:lnSpc>
              <a:spcBef>
                <a:spcPts val="1000"/>
              </a:spcBef>
              <a:spcAft>
                <a:spcPts val="0"/>
              </a:spcAft>
              <a:buClr>
                <a:schemeClr val="dk1"/>
              </a:buClr>
              <a:buSzPts val="2600"/>
              <a:buFont typeface="Calibri"/>
              <a:buNone/>
            </a:pPr>
            <a:r>
              <a:rPr lang="en-GB">
                <a:latin typeface="Roboto"/>
                <a:ea typeface="Roboto"/>
                <a:cs typeface="Roboto"/>
                <a:sym typeface="Roboto"/>
              </a:rPr>
              <a:t>Geen wegwerpplastic, wel kartonnen burgerdoosjes</a:t>
            </a:r>
            <a:endParaRPr>
              <a:latin typeface="Roboto"/>
              <a:ea typeface="Roboto"/>
              <a:cs typeface="Roboto"/>
              <a:sym typeface="Roboto"/>
            </a:endParaRPr>
          </a:p>
          <a:p>
            <a:pPr indent="0" lvl="0" marL="0" rtl="0" algn="l">
              <a:lnSpc>
                <a:spcPct val="100000"/>
              </a:lnSpc>
              <a:spcBef>
                <a:spcPts val="1000"/>
              </a:spcBef>
              <a:spcAft>
                <a:spcPts val="0"/>
              </a:spcAft>
              <a:buClr>
                <a:schemeClr val="dk1"/>
              </a:buClr>
              <a:buSzPts val="2600"/>
              <a:buFont typeface="Calibri"/>
              <a:buNone/>
            </a:pPr>
            <a:r>
              <a:rPr lang="en-GB">
                <a:latin typeface="Roboto"/>
                <a:ea typeface="Roboto"/>
                <a:cs typeface="Roboto"/>
                <a:sym typeface="Roboto"/>
              </a:rPr>
              <a:t>Burger kost +- 9 euro. 10 cent gaat naar een boom.</a:t>
            </a:r>
            <a:endParaRPr>
              <a:latin typeface="Roboto"/>
              <a:ea typeface="Roboto"/>
              <a:cs typeface="Roboto"/>
              <a:sym typeface="Roboto"/>
            </a:endParaRPr>
          </a:p>
          <a:p>
            <a:pPr indent="0" lvl="0" marL="0" rtl="0" algn="l">
              <a:lnSpc>
                <a:spcPct val="100000"/>
              </a:lnSpc>
              <a:spcBef>
                <a:spcPts val="1000"/>
              </a:spcBef>
              <a:spcAft>
                <a:spcPts val="0"/>
              </a:spcAft>
              <a:buClr>
                <a:schemeClr val="dk1"/>
              </a:buClr>
              <a:buSzPts val="2600"/>
              <a:buFont typeface="Calibri"/>
              <a:buNone/>
            </a:pPr>
            <a:r>
              <a:rPr lang="en-GB">
                <a:latin typeface="Roboto"/>
                <a:ea typeface="Roboto"/>
                <a:cs typeface="Roboto"/>
                <a:sym typeface="Roboto"/>
              </a:rPr>
              <a:t>5 filialen in en rond de stad</a:t>
            </a:r>
            <a:endParaRPr>
              <a:latin typeface="Roboto"/>
              <a:ea typeface="Roboto"/>
              <a:cs typeface="Roboto"/>
              <a:sym typeface="Roboto"/>
            </a:endParaRPr>
          </a:p>
        </p:txBody>
      </p:sp>
      <p:sp>
        <p:nvSpPr>
          <p:cNvPr id="134" name="Google Shape;134;g24dd52213bf_0_270"/>
          <p:cNvSpPr/>
          <p:nvPr/>
        </p:nvSpPr>
        <p:spPr>
          <a:xfrm>
            <a:off x="1342663" y="2943510"/>
            <a:ext cx="386100" cy="3861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5" name="Google Shape;135;g24dd52213bf_0_270"/>
          <p:cNvSpPr/>
          <p:nvPr/>
        </p:nvSpPr>
        <p:spPr>
          <a:xfrm>
            <a:off x="1328651" y="1902619"/>
            <a:ext cx="386100" cy="3861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6" name="Google Shape;136;g24dd52213bf_0_270"/>
          <p:cNvSpPr/>
          <p:nvPr/>
        </p:nvSpPr>
        <p:spPr>
          <a:xfrm>
            <a:off x="1335657" y="2441310"/>
            <a:ext cx="386100" cy="3861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7" name="Google Shape;137;g24dd52213bf_0_270"/>
          <p:cNvSpPr/>
          <p:nvPr/>
        </p:nvSpPr>
        <p:spPr>
          <a:xfrm>
            <a:off x="1342663" y="4469216"/>
            <a:ext cx="386100" cy="3861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8" name="Google Shape;138;g24dd52213bf_0_270"/>
          <p:cNvSpPr/>
          <p:nvPr/>
        </p:nvSpPr>
        <p:spPr>
          <a:xfrm>
            <a:off x="1345015" y="3457894"/>
            <a:ext cx="386100" cy="3861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9" name="Google Shape;139;g24dd52213bf_0_270"/>
          <p:cNvSpPr/>
          <p:nvPr/>
        </p:nvSpPr>
        <p:spPr>
          <a:xfrm>
            <a:off x="1342663" y="3971760"/>
            <a:ext cx="386100" cy="3861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0" name="Google Shape;140;g24dd52213bf_0_270"/>
          <p:cNvSpPr/>
          <p:nvPr/>
        </p:nvSpPr>
        <p:spPr>
          <a:xfrm>
            <a:off x="1335657" y="5000010"/>
            <a:ext cx="386100" cy="3861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1" name="Google Shape;141;g24dd52213bf_0_270"/>
          <p:cNvSpPr/>
          <p:nvPr/>
        </p:nvSpPr>
        <p:spPr>
          <a:xfrm>
            <a:off x="1342663" y="5537722"/>
            <a:ext cx="386100" cy="3861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24dd52213bf_0_273"/>
          <p:cNvSpPr txBox="1"/>
          <p:nvPr>
            <p:ph type="title"/>
          </p:nvPr>
        </p:nvSpPr>
        <p:spPr>
          <a:xfrm>
            <a:off x="1328651" y="540328"/>
            <a:ext cx="8538600" cy="162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Arial"/>
              <a:buNone/>
            </a:pPr>
            <a:r>
              <a:rPr lang="en-GB">
                <a:latin typeface="Roboto"/>
                <a:ea typeface="Roboto"/>
                <a:cs typeface="Roboto"/>
                <a:sym typeface="Roboto"/>
              </a:rPr>
              <a:t>Wie is Alex Bonne?</a:t>
            </a:r>
            <a:endParaRPr>
              <a:latin typeface="Roboto"/>
              <a:ea typeface="Roboto"/>
              <a:cs typeface="Roboto"/>
              <a:sym typeface="Roboto"/>
            </a:endParaRPr>
          </a:p>
        </p:txBody>
      </p:sp>
      <p:sp>
        <p:nvSpPr>
          <p:cNvPr id="147" name="Google Shape;147;g24dd52213bf_0_273"/>
          <p:cNvSpPr txBox="1"/>
          <p:nvPr>
            <p:ph idx="1" type="body"/>
          </p:nvPr>
        </p:nvSpPr>
        <p:spPr>
          <a:xfrm>
            <a:off x="1889263" y="1845338"/>
            <a:ext cx="8868600" cy="4203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600"/>
              <a:buFont typeface="Calibri"/>
              <a:buNone/>
            </a:pPr>
            <a:r>
              <a:rPr lang="en-GB">
                <a:latin typeface="Roboto"/>
                <a:ea typeface="Roboto"/>
                <a:cs typeface="Roboto"/>
                <a:sym typeface="Roboto"/>
              </a:rPr>
              <a:t>Oprichter en grote baas (CEO)</a:t>
            </a:r>
            <a:endParaRPr>
              <a:latin typeface="Roboto"/>
              <a:ea typeface="Roboto"/>
              <a:cs typeface="Roboto"/>
              <a:sym typeface="Roboto"/>
            </a:endParaRPr>
          </a:p>
          <a:p>
            <a:pPr indent="0" lvl="0" marL="0" rtl="0" algn="l">
              <a:lnSpc>
                <a:spcPct val="100000"/>
              </a:lnSpc>
              <a:spcBef>
                <a:spcPts val="1000"/>
              </a:spcBef>
              <a:spcAft>
                <a:spcPts val="0"/>
              </a:spcAft>
              <a:buClr>
                <a:schemeClr val="dk1"/>
              </a:buClr>
              <a:buSzPts val="2600"/>
              <a:buFont typeface="Calibri"/>
              <a:buNone/>
            </a:pPr>
            <a:r>
              <a:rPr lang="en-GB">
                <a:latin typeface="Roboto"/>
                <a:ea typeface="Roboto"/>
                <a:cs typeface="Roboto"/>
                <a:sym typeface="Roboto"/>
              </a:rPr>
              <a:t>Gelooft met hart en ziel in ‘klimaatvriendelijk fastfood’ </a:t>
            </a:r>
            <a:endParaRPr>
              <a:latin typeface="Roboto"/>
              <a:ea typeface="Roboto"/>
              <a:cs typeface="Roboto"/>
              <a:sym typeface="Roboto"/>
            </a:endParaRPr>
          </a:p>
          <a:p>
            <a:pPr indent="0" lvl="0" marL="0" rtl="0" algn="l">
              <a:lnSpc>
                <a:spcPct val="100000"/>
              </a:lnSpc>
              <a:spcBef>
                <a:spcPts val="1000"/>
              </a:spcBef>
              <a:spcAft>
                <a:spcPts val="0"/>
              </a:spcAft>
              <a:buClr>
                <a:schemeClr val="dk1"/>
              </a:buClr>
              <a:buSzPts val="2600"/>
              <a:buFont typeface="Calibri"/>
              <a:buNone/>
            </a:pPr>
            <a:r>
              <a:rPr lang="en-GB">
                <a:latin typeface="Roboto"/>
                <a:ea typeface="Roboto"/>
                <a:cs typeface="Roboto"/>
                <a:sym typeface="Roboto"/>
              </a:rPr>
              <a:t>Riskeert geen gevangenis of boete uit eigen zak, wel het goede imago van YumBurger of Alex zelf</a:t>
            </a:r>
            <a:endParaRPr>
              <a:latin typeface="Roboto"/>
              <a:ea typeface="Roboto"/>
              <a:cs typeface="Roboto"/>
              <a:sym typeface="Roboto"/>
            </a:endParaRPr>
          </a:p>
          <a:p>
            <a:pPr indent="0" lvl="0" marL="0" rtl="0" algn="l">
              <a:lnSpc>
                <a:spcPct val="100000"/>
              </a:lnSpc>
              <a:spcBef>
                <a:spcPts val="1000"/>
              </a:spcBef>
              <a:spcAft>
                <a:spcPts val="0"/>
              </a:spcAft>
              <a:buClr>
                <a:schemeClr val="dk1"/>
              </a:buClr>
              <a:buSzPts val="2600"/>
              <a:buFont typeface="Calibri"/>
              <a:buNone/>
            </a:pPr>
            <a:r>
              <a:rPr lang="en-GB">
                <a:latin typeface="Roboto"/>
                <a:ea typeface="Roboto"/>
                <a:cs typeface="Roboto"/>
                <a:sym typeface="Roboto"/>
              </a:rPr>
              <a:t>Komt wel eens voor zakenlunches in een YumBurger</a:t>
            </a:r>
            <a:endParaRPr>
              <a:latin typeface="Roboto"/>
              <a:ea typeface="Roboto"/>
              <a:cs typeface="Roboto"/>
              <a:sym typeface="Roboto"/>
            </a:endParaRPr>
          </a:p>
          <a:p>
            <a:pPr indent="0" lvl="0" marL="0" rtl="0" algn="l">
              <a:lnSpc>
                <a:spcPct val="100000"/>
              </a:lnSpc>
              <a:spcBef>
                <a:spcPts val="1000"/>
              </a:spcBef>
              <a:spcAft>
                <a:spcPts val="0"/>
              </a:spcAft>
              <a:buClr>
                <a:schemeClr val="dk1"/>
              </a:buClr>
              <a:buSzPts val="2600"/>
              <a:buFont typeface="Calibri"/>
              <a:buNone/>
            </a:pPr>
            <a:r>
              <a:rPr lang="en-GB">
                <a:latin typeface="Roboto"/>
                <a:ea typeface="Roboto"/>
                <a:cs typeface="Roboto"/>
                <a:sym typeface="Roboto"/>
              </a:rPr>
              <a:t>Is ook vaak op zakenreis</a:t>
            </a:r>
            <a:endParaRPr>
              <a:latin typeface="Roboto"/>
              <a:ea typeface="Roboto"/>
              <a:cs typeface="Roboto"/>
              <a:sym typeface="Roboto"/>
            </a:endParaRPr>
          </a:p>
          <a:p>
            <a:pPr indent="0" lvl="0" marL="0" rtl="0" algn="l">
              <a:lnSpc>
                <a:spcPct val="100000"/>
              </a:lnSpc>
              <a:spcBef>
                <a:spcPts val="1000"/>
              </a:spcBef>
              <a:spcAft>
                <a:spcPts val="0"/>
              </a:spcAft>
              <a:buClr>
                <a:schemeClr val="dk1"/>
              </a:buClr>
              <a:buSzPts val="2600"/>
              <a:buFont typeface="Calibri"/>
              <a:buNone/>
            </a:pPr>
            <a:r>
              <a:rPr lang="en-GB">
                <a:latin typeface="Roboto"/>
                <a:ea typeface="Roboto"/>
                <a:cs typeface="Roboto"/>
                <a:sym typeface="Roboto"/>
              </a:rPr>
              <a:t>Heeft veel vertrouwen in teamleden</a:t>
            </a:r>
            <a:endParaRPr>
              <a:latin typeface="Roboto"/>
              <a:ea typeface="Roboto"/>
              <a:cs typeface="Roboto"/>
              <a:sym typeface="Roboto"/>
            </a:endParaRPr>
          </a:p>
        </p:txBody>
      </p:sp>
      <p:sp>
        <p:nvSpPr>
          <p:cNvPr id="148" name="Google Shape;148;g24dd52213bf_0_273"/>
          <p:cNvSpPr/>
          <p:nvPr/>
        </p:nvSpPr>
        <p:spPr>
          <a:xfrm>
            <a:off x="1342663" y="2943510"/>
            <a:ext cx="386100" cy="3861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9" name="Google Shape;149;g24dd52213bf_0_273"/>
          <p:cNvSpPr/>
          <p:nvPr/>
        </p:nvSpPr>
        <p:spPr>
          <a:xfrm>
            <a:off x="1328651" y="1902619"/>
            <a:ext cx="386100" cy="3861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0" name="Google Shape;150;g24dd52213bf_0_273"/>
          <p:cNvSpPr/>
          <p:nvPr/>
        </p:nvSpPr>
        <p:spPr>
          <a:xfrm>
            <a:off x="1335657" y="2441310"/>
            <a:ext cx="386100" cy="3861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1" name="Google Shape;151;g24dd52213bf_0_273"/>
          <p:cNvSpPr/>
          <p:nvPr/>
        </p:nvSpPr>
        <p:spPr>
          <a:xfrm>
            <a:off x="1339150" y="4366341"/>
            <a:ext cx="386100" cy="3861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2" name="Google Shape;152;g24dd52213bf_0_273"/>
          <p:cNvSpPr/>
          <p:nvPr/>
        </p:nvSpPr>
        <p:spPr>
          <a:xfrm>
            <a:off x="1339150" y="3868885"/>
            <a:ext cx="386100" cy="3861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3" name="Google Shape;153;g24dd52213bf_0_273"/>
          <p:cNvSpPr/>
          <p:nvPr/>
        </p:nvSpPr>
        <p:spPr>
          <a:xfrm>
            <a:off x="1332145" y="4897135"/>
            <a:ext cx="386100" cy="3861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24dd52213bf_0_276"/>
          <p:cNvSpPr txBox="1"/>
          <p:nvPr>
            <p:ph type="title"/>
          </p:nvPr>
        </p:nvSpPr>
        <p:spPr>
          <a:xfrm>
            <a:off x="1207825" y="540325"/>
            <a:ext cx="8659500" cy="162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Arial"/>
              <a:buNone/>
            </a:pPr>
            <a:r>
              <a:rPr lang="en-GB" u="sng">
                <a:solidFill>
                  <a:schemeClr val="hlink"/>
                </a:solidFill>
                <a:latin typeface="Roboto"/>
                <a:ea typeface="Roboto"/>
                <a:cs typeface="Roboto"/>
                <a:sym typeface="Roboto"/>
                <a:hlinkClick r:id="rId3"/>
              </a:rPr>
              <a:t>Wet</a:t>
            </a:r>
            <a:r>
              <a:rPr lang="en-GB">
                <a:latin typeface="Roboto"/>
                <a:ea typeface="Roboto"/>
                <a:cs typeface="Roboto"/>
                <a:sym typeface="Roboto"/>
              </a:rPr>
              <a:t> rond arbeidsovereenkomsten </a:t>
            </a:r>
            <a:endParaRPr>
              <a:latin typeface="Roboto"/>
              <a:ea typeface="Roboto"/>
              <a:cs typeface="Roboto"/>
              <a:sym typeface="Roboto"/>
            </a:endParaRPr>
          </a:p>
        </p:txBody>
      </p:sp>
      <p:sp>
        <p:nvSpPr>
          <p:cNvPr id="159" name="Google Shape;159;g24dd52213bf_0_276"/>
          <p:cNvSpPr txBox="1"/>
          <p:nvPr>
            <p:ph idx="1" type="body"/>
          </p:nvPr>
        </p:nvSpPr>
        <p:spPr>
          <a:xfrm>
            <a:off x="1335525" y="1998925"/>
            <a:ext cx="9926400" cy="4438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2600"/>
              <a:buNone/>
            </a:pPr>
            <a:r>
              <a:rPr lang="en-GB" sz="1900">
                <a:latin typeface="Roboto"/>
                <a:ea typeface="Roboto"/>
                <a:cs typeface="Roboto"/>
                <a:sym typeface="Roboto"/>
              </a:rPr>
              <a:t>DE OVEREENKOMST VOOR TEWERKSTELLING VAN STUDENTEN.</a:t>
            </a:r>
            <a:endParaRPr sz="1900">
              <a:latin typeface="Roboto"/>
              <a:ea typeface="Roboto"/>
              <a:cs typeface="Roboto"/>
              <a:sym typeface="Roboto"/>
            </a:endParaRPr>
          </a:p>
          <a:p>
            <a:pPr indent="0" lvl="0" marL="0" rtl="0" algn="l">
              <a:lnSpc>
                <a:spcPct val="100000"/>
              </a:lnSpc>
              <a:spcBef>
                <a:spcPts val="1000"/>
              </a:spcBef>
              <a:spcAft>
                <a:spcPts val="0"/>
              </a:spcAft>
              <a:buSzPts val="2600"/>
              <a:buNone/>
            </a:pPr>
            <a:r>
              <a:t/>
            </a:r>
            <a:endParaRPr sz="1900">
              <a:latin typeface="Roboto"/>
              <a:ea typeface="Roboto"/>
              <a:cs typeface="Roboto"/>
              <a:sym typeface="Roboto"/>
            </a:endParaRPr>
          </a:p>
          <a:p>
            <a:pPr indent="0" lvl="0" marL="0" rtl="0" algn="l">
              <a:lnSpc>
                <a:spcPct val="100000"/>
              </a:lnSpc>
              <a:spcBef>
                <a:spcPts val="1000"/>
              </a:spcBef>
              <a:spcAft>
                <a:spcPts val="0"/>
              </a:spcAft>
              <a:buSzPts val="2600"/>
              <a:buNone/>
            </a:pPr>
            <a:r>
              <a:rPr lang="en-GB" sz="1900">
                <a:latin typeface="Roboto"/>
                <a:ea typeface="Roboto"/>
                <a:cs typeface="Roboto"/>
                <a:sym typeface="Roboto"/>
              </a:rPr>
              <a:t>  Art. 120. Deze titel regelt de tewerkstelling van studenten die tegen loon arbeid verrichten onder het gezag van een werkgever.</a:t>
            </a:r>
            <a:endParaRPr sz="1900">
              <a:latin typeface="Roboto"/>
              <a:ea typeface="Roboto"/>
              <a:cs typeface="Roboto"/>
              <a:sym typeface="Roboto"/>
            </a:endParaRPr>
          </a:p>
          <a:p>
            <a:pPr indent="0" lvl="0" marL="0" rtl="0" algn="l">
              <a:lnSpc>
                <a:spcPct val="100000"/>
              </a:lnSpc>
              <a:spcBef>
                <a:spcPts val="1000"/>
              </a:spcBef>
              <a:spcAft>
                <a:spcPts val="0"/>
              </a:spcAft>
              <a:buSzPts val="2600"/>
              <a:buNone/>
            </a:pPr>
            <a:r>
              <a:t/>
            </a:r>
            <a:endParaRPr sz="1900">
              <a:latin typeface="Roboto"/>
              <a:ea typeface="Roboto"/>
              <a:cs typeface="Roboto"/>
              <a:sym typeface="Roboto"/>
            </a:endParaRPr>
          </a:p>
          <a:p>
            <a:pPr indent="0" lvl="0" marL="0" rtl="0" algn="l">
              <a:lnSpc>
                <a:spcPct val="100000"/>
              </a:lnSpc>
              <a:spcBef>
                <a:spcPts val="1000"/>
              </a:spcBef>
              <a:spcAft>
                <a:spcPts val="0"/>
              </a:spcAft>
              <a:buSzPts val="2600"/>
              <a:buNone/>
            </a:pPr>
            <a:r>
              <a:rPr lang="en-GB" sz="1900">
                <a:latin typeface="Roboto"/>
                <a:ea typeface="Roboto"/>
                <a:cs typeface="Roboto"/>
                <a:sym typeface="Roboto"/>
              </a:rPr>
              <a:t>  Art. 121. Niettegenstaande elke uitdrukkelijke bepaling, wordt de overeenkomst die tussen een werkgever en een student is gesloten, welke benaming daaraan ook is gegeven, vermoed een arbeidsovereenkomst te zijn, tenzij het tegendeel wordt bewezen.</a:t>
            </a:r>
            <a:endParaRPr sz="1900">
              <a:latin typeface="Roboto"/>
              <a:ea typeface="Roboto"/>
              <a:cs typeface="Roboto"/>
              <a:sym typeface="Roboto"/>
            </a:endParaRPr>
          </a:p>
          <a:p>
            <a:pPr indent="0" lvl="0" marL="0" rtl="0" algn="l">
              <a:lnSpc>
                <a:spcPct val="100000"/>
              </a:lnSpc>
              <a:spcBef>
                <a:spcPts val="1000"/>
              </a:spcBef>
              <a:spcAft>
                <a:spcPts val="0"/>
              </a:spcAft>
              <a:buSzPts val="2600"/>
              <a:buNone/>
            </a:pPr>
            <a:r>
              <a:t/>
            </a:r>
            <a:endParaRPr sz="1900">
              <a:latin typeface="Roboto"/>
              <a:ea typeface="Roboto"/>
              <a:cs typeface="Roboto"/>
              <a:sym typeface="Roboto"/>
            </a:endParaRPr>
          </a:p>
          <a:p>
            <a:pPr indent="0" lvl="0" marL="0" rtl="0" algn="l">
              <a:lnSpc>
                <a:spcPct val="100000"/>
              </a:lnSpc>
              <a:spcBef>
                <a:spcPts val="1000"/>
              </a:spcBef>
              <a:spcAft>
                <a:spcPts val="0"/>
              </a:spcAft>
              <a:buSzPts val="2600"/>
              <a:buNone/>
            </a:pPr>
            <a:r>
              <a:rPr lang="en-GB" sz="1900">
                <a:latin typeface="Roboto"/>
                <a:ea typeface="Roboto"/>
                <a:cs typeface="Roboto"/>
                <a:sym typeface="Roboto"/>
              </a:rPr>
              <a:t>  Art. 123. De overeenkomst voor een tewerkstelling van studenten welke onder de toepassing van deze titel valt, moet voor ieder student afzonderlijk schriftelijk worden vastgesteld uiterlijk op het tijdstip waarop hij in dienst treedt.</a:t>
            </a:r>
            <a:endParaRPr sz="1900">
              <a:latin typeface="Roboto"/>
              <a:ea typeface="Roboto"/>
              <a:cs typeface="Roboto"/>
              <a:sym typeface="Roboto"/>
            </a:endParaRPr>
          </a:p>
          <a:p>
            <a:pPr indent="0" lvl="0" marL="0" rtl="0" algn="l">
              <a:lnSpc>
                <a:spcPct val="100000"/>
              </a:lnSpc>
              <a:spcBef>
                <a:spcPts val="1000"/>
              </a:spcBef>
              <a:spcAft>
                <a:spcPts val="0"/>
              </a:spcAft>
              <a:buSzPts val="2600"/>
              <a:buNone/>
            </a:pPr>
            <a:r>
              <a:t/>
            </a:r>
            <a:endParaRPr sz="1900">
              <a:latin typeface="Roboto"/>
              <a:ea typeface="Roboto"/>
              <a:cs typeface="Roboto"/>
              <a:sym typeface="Roboto"/>
            </a:endParaRPr>
          </a:p>
          <a:p>
            <a:pPr indent="0" lvl="0" marL="0" rtl="0" algn="l">
              <a:lnSpc>
                <a:spcPct val="100000"/>
              </a:lnSpc>
              <a:spcBef>
                <a:spcPts val="1000"/>
              </a:spcBef>
              <a:spcAft>
                <a:spcPts val="0"/>
              </a:spcAft>
              <a:buClr>
                <a:schemeClr val="dk1"/>
              </a:buClr>
              <a:buSzPts val="2600"/>
              <a:buFont typeface="Calibri"/>
              <a:buNone/>
            </a:pPr>
            <a:r>
              <a:t/>
            </a:r>
            <a:endParaRPr sz="1900">
              <a:latin typeface="Roboto"/>
              <a:ea typeface="Roboto"/>
              <a:cs typeface="Roboto"/>
              <a:sym typeface="Roboto"/>
            </a:endParaRPr>
          </a:p>
          <a:p>
            <a:pPr indent="0" lvl="0" marL="0" rtl="0" algn="l">
              <a:lnSpc>
                <a:spcPct val="100000"/>
              </a:lnSpc>
              <a:spcBef>
                <a:spcPts val="1000"/>
              </a:spcBef>
              <a:spcAft>
                <a:spcPts val="0"/>
              </a:spcAft>
              <a:buClr>
                <a:schemeClr val="dk1"/>
              </a:buClr>
              <a:buSzPts val="2600"/>
              <a:buFont typeface="Calibri"/>
              <a:buNone/>
            </a:pPr>
            <a:r>
              <a:t/>
            </a:r>
            <a:endParaRPr b="1" sz="1900">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24dd52213bf_0_279"/>
          <p:cNvSpPr txBox="1"/>
          <p:nvPr>
            <p:ph idx="1" type="body"/>
          </p:nvPr>
        </p:nvSpPr>
        <p:spPr>
          <a:xfrm>
            <a:off x="1079800" y="449825"/>
            <a:ext cx="10182300" cy="5835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2600"/>
              <a:buNone/>
            </a:pPr>
            <a:r>
              <a:rPr lang="en-GB" sz="1900">
                <a:latin typeface="Roboto"/>
                <a:ea typeface="Roboto"/>
                <a:cs typeface="Roboto"/>
                <a:sym typeface="Roboto"/>
              </a:rPr>
              <a:t>  Art. 124.Het in artikel 123 bedoelde geschrift moet vermelden :</a:t>
            </a:r>
            <a:endParaRPr sz="1900">
              <a:latin typeface="Roboto"/>
              <a:ea typeface="Roboto"/>
              <a:cs typeface="Roboto"/>
              <a:sym typeface="Roboto"/>
            </a:endParaRPr>
          </a:p>
          <a:p>
            <a:pPr indent="0" lvl="0" marL="0" rtl="0" algn="l">
              <a:lnSpc>
                <a:spcPct val="100000"/>
              </a:lnSpc>
              <a:spcBef>
                <a:spcPts val="1000"/>
              </a:spcBef>
              <a:spcAft>
                <a:spcPts val="0"/>
              </a:spcAft>
              <a:buSzPts val="2600"/>
              <a:buNone/>
            </a:pPr>
            <a:r>
              <a:rPr lang="en-GB" sz="1900">
                <a:latin typeface="Roboto"/>
                <a:ea typeface="Roboto"/>
                <a:cs typeface="Roboto"/>
                <a:sym typeface="Roboto"/>
              </a:rPr>
              <a:t>  1° de identiteit, de geboortedatum, de woonplaats en eventueel de verblijfplaats van de partijen;</a:t>
            </a:r>
            <a:endParaRPr sz="1900">
              <a:latin typeface="Roboto"/>
              <a:ea typeface="Roboto"/>
              <a:cs typeface="Roboto"/>
              <a:sym typeface="Roboto"/>
            </a:endParaRPr>
          </a:p>
          <a:p>
            <a:pPr indent="0" lvl="0" marL="0" rtl="0" algn="l">
              <a:lnSpc>
                <a:spcPct val="100000"/>
              </a:lnSpc>
              <a:spcBef>
                <a:spcPts val="1000"/>
              </a:spcBef>
              <a:spcAft>
                <a:spcPts val="0"/>
              </a:spcAft>
              <a:buSzPts val="2600"/>
              <a:buNone/>
            </a:pPr>
            <a:r>
              <a:rPr lang="en-GB" sz="1900">
                <a:latin typeface="Roboto"/>
                <a:ea typeface="Roboto"/>
                <a:cs typeface="Roboto"/>
                <a:sym typeface="Roboto"/>
              </a:rPr>
              <a:t>  2° de datum van het begin en het einde van de uitvoering van de overeenkomst;</a:t>
            </a:r>
            <a:endParaRPr sz="1900">
              <a:latin typeface="Roboto"/>
              <a:ea typeface="Roboto"/>
              <a:cs typeface="Roboto"/>
              <a:sym typeface="Roboto"/>
            </a:endParaRPr>
          </a:p>
          <a:p>
            <a:pPr indent="0" lvl="0" marL="0" rtl="0" algn="l">
              <a:lnSpc>
                <a:spcPct val="100000"/>
              </a:lnSpc>
              <a:spcBef>
                <a:spcPts val="1000"/>
              </a:spcBef>
              <a:spcAft>
                <a:spcPts val="0"/>
              </a:spcAft>
              <a:buSzPts val="2600"/>
              <a:buNone/>
            </a:pPr>
            <a:r>
              <a:rPr lang="en-GB" sz="1900">
                <a:latin typeface="Roboto"/>
                <a:ea typeface="Roboto"/>
                <a:cs typeface="Roboto"/>
                <a:sym typeface="Roboto"/>
              </a:rPr>
              <a:t>  3° de plaats van de uitvoering van de overeenkomst;</a:t>
            </a:r>
            <a:endParaRPr sz="1900">
              <a:latin typeface="Roboto"/>
              <a:ea typeface="Roboto"/>
              <a:cs typeface="Roboto"/>
              <a:sym typeface="Roboto"/>
            </a:endParaRPr>
          </a:p>
          <a:p>
            <a:pPr indent="0" lvl="0" marL="0" rtl="0" algn="l">
              <a:lnSpc>
                <a:spcPct val="100000"/>
              </a:lnSpc>
              <a:spcBef>
                <a:spcPts val="1000"/>
              </a:spcBef>
              <a:spcAft>
                <a:spcPts val="0"/>
              </a:spcAft>
              <a:buSzPts val="2600"/>
              <a:buNone/>
            </a:pPr>
            <a:r>
              <a:rPr lang="en-GB" sz="1900">
                <a:latin typeface="Roboto"/>
                <a:ea typeface="Roboto"/>
                <a:cs typeface="Roboto"/>
                <a:sym typeface="Roboto"/>
              </a:rPr>
              <a:t>  4° een beknopte beschrijving van de uit te oefenen functie of functies;</a:t>
            </a:r>
            <a:endParaRPr sz="1900">
              <a:latin typeface="Roboto"/>
              <a:ea typeface="Roboto"/>
              <a:cs typeface="Roboto"/>
              <a:sym typeface="Roboto"/>
            </a:endParaRPr>
          </a:p>
          <a:p>
            <a:pPr indent="0" lvl="0" marL="0" rtl="0" algn="l">
              <a:lnSpc>
                <a:spcPct val="100000"/>
              </a:lnSpc>
              <a:spcBef>
                <a:spcPts val="1000"/>
              </a:spcBef>
              <a:spcAft>
                <a:spcPts val="0"/>
              </a:spcAft>
              <a:buSzPts val="2600"/>
              <a:buNone/>
            </a:pPr>
            <a:r>
              <a:rPr lang="en-GB" sz="1900">
                <a:latin typeface="Roboto"/>
                <a:ea typeface="Roboto"/>
                <a:cs typeface="Roboto"/>
                <a:sym typeface="Roboto"/>
              </a:rPr>
              <a:t>  5° de arbeidsduur per dag en per week;</a:t>
            </a:r>
            <a:endParaRPr sz="1900">
              <a:latin typeface="Roboto"/>
              <a:ea typeface="Roboto"/>
              <a:cs typeface="Roboto"/>
              <a:sym typeface="Roboto"/>
            </a:endParaRPr>
          </a:p>
          <a:p>
            <a:pPr indent="0" lvl="0" marL="0" rtl="0" algn="l">
              <a:lnSpc>
                <a:spcPct val="100000"/>
              </a:lnSpc>
              <a:spcBef>
                <a:spcPts val="1000"/>
              </a:spcBef>
              <a:spcAft>
                <a:spcPts val="0"/>
              </a:spcAft>
              <a:buSzPts val="2600"/>
              <a:buNone/>
            </a:pPr>
            <a:r>
              <a:rPr lang="en-GB" sz="1900">
                <a:latin typeface="Roboto"/>
                <a:ea typeface="Roboto"/>
                <a:cs typeface="Roboto"/>
                <a:sym typeface="Roboto"/>
              </a:rPr>
              <a:t>  7° het overeengekomen loon, en ingeval dit niet vooraf kan vastgesteld worden, de wijze en de basis van berekening van het loon;</a:t>
            </a:r>
            <a:endParaRPr sz="1900">
              <a:latin typeface="Roboto"/>
              <a:ea typeface="Roboto"/>
              <a:cs typeface="Roboto"/>
              <a:sym typeface="Roboto"/>
            </a:endParaRPr>
          </a:p>
          <a:p>
            <a:pPr indent="0" lvl="0" marL="0" rtl="0" algn="l">
              <a:lnSpc>
                <a:spcPct val="100000"/>
              </a:lnSpc>
              <a:spcBef>
                <a:spcPts val="1000"/>
              </a:spcBef>
              <a:spcAft>
                <a:spcPts val="0"/>
              </a:spcAft>
              <a:buSzPts val="2600"/>
              <a:buNone/>
            </a:pPr>
            <a:r>
              <a:rPr lang="en-GB" sz="1900">
                <a:latin typeface="Roboto"/>
                <a:ea typeface="Roboto"/>
                <a:cs typeface="Roboto"/>
                <a:sym typeface="Roboto"/>
              </a:rPr>
              <a:t>  8° het tijdstip waarop het loon wordt uitbetaald;</a:t>
            </a:r>
            <a:endParaRPr sz="1900">
              <a:latin typeface="Roboto"/>
              <a:ea typeface="Roboto"/>
              <a:cs typeface="Roboto"/>
              <a:sym typeface="Roboto"/>
            </a:endParaRPr>
          </a:p>
          <a:p>
            <a:pPr indent="0" lvl="0" marL="0" rtl="0" algn="l">
              <a:lnSpc>
                <a:spcPct val="100000"/>
              </a:lnSpc>
              <a:spcBef>
                <a:spcPts val="1000"/>
              </a:spcBef>
              <a:spcAft>
                <a:spcPts val="0"/>
              </a:spcAft>
              <a:buSzPts val="2600"/>
              <a:buNone/>
            </a:pPr>
            <a:r>
              <a:rPr lang="en-GB" sz="1900">
                <a:latin typeface="Roboto"/>
                <a:ea typeface="Roboto"/>
                <a:cs typeface="Roboto"/>
                <a:sym typeface="Roboto"/>
              </a:rPr>
              <a:t>  12° de aanvang en het einde van de gewone arbeidsdag, het tijdstip en de duur van de rusttijden, de dagen van regelmatige onderbreking van de arbeid;</a:t>
            </a:r>
            <a:endParaRPr sz="1900">
              <a:latin typeface="Roboto"/>
              <a:ea typeface="Roboto"/>
              <a:cs typeface="Roboto"/>
              <a:sym typeface="Roboto"/>
            </a:endParaRPr>
          </a:p>
          <a:p>
            <a:pPr indent="0" lvl="0" marL="0" rtl="0" algn="l">
              <a:lnSpc>
                <a:spcPct val="100000"/>
              </a:lnSpc>
              <a:spcBef>
                <a:spcPts val="1000"/>
              </a:spcBef>
              <a:spcAft>
                <a:spcPts val="0"/>
              </a:spcAft>
              <a:buSzPts val="2600"/>
              <a:buNone/>
            </a:pPr>
            <a:r>
              <a:rPr lang="en-GB" sz="1900">
                <a:latin typeface="Roboto"/>
                <a:ea typeface="Roboto"/>
                <a:cs typeface="Roboto"/>
                <a:sym typeface="Roboto"/>
              </a:rPr>
              <a:t>  13° de plaats waar en de manier waarop de persoon te bereiken is, die overeenkomstig het Algemeen Reglement voor de Arbeidsbescherming is aangewezen om de eerste hulp te verlenen;</a:t>
            </a:r>
            <a:endParaRPr sz="1900">
              <a:latin typeface="Roboto"/>
              <a:ea typeface="Roboto"/>
              <a:cs typeface="Roboto"/>
              <a:sym typeface="Roboto"/>
            </a:endParaRPr>
          </a:p>
          <a:p>
            <a:pPr indent="0" lvl="0" marL="0" rtl="0" algn="l">
              <a:lnSpc>
                <a:spcPct val="100000"/>
              </a:lnSpc>
              <a:spcBef>
                <a:spcPts val="1000"/>
              </a:spcBef>
              <a:spcAft>
                <a:spcPts val="0"/>
              </a:spcAft>
              <a:buSzPts val="2600"/>
              <a:buNone/>
            </a:pPr>
            <a:r>
              <a:rPr lang="en-GB" sz="1900">
                <a:latin typeface="Roboto"/>
                <a:ea typeface="Roboto"/>
                <a:cs typeface="Roboto"/>
                <a:sym typeface="Roboto"/>
              </a:rPr>
              <a:t>  14° de plaats waar de bij hetzelfde reglement vereiste verbandkist zich bevindt;</a:t>
            </a:r>
            <a:endParaRPr sz="1900">
              <a:latin typeface="Roboto"/>
              <a:ea typeface="Roboto"/>
              <a:cs typeface="Roboto"/>
              <a:sym typeface="Roboto"/>
            </a:endParaRPr>
          </a:p>
          <a:p>
            <a:pPr indent="0" lvl="0" marL="0" rtl="0" algn="l">
              <a:lnSpc>
                <a:spcPct val="100000"/>
              </a:lnSpc>
              <a:spcBef>
                <a:spcPts val="1000"/>
              </a:spcBef>
              <a:spcAft>
                <a:spcPts val="0"/>
              </a:spcAft>
              <a:buSzPts val="2600"/>
              <a:buNone/>
            </a:pPr>
            <a:r>
              <a:t/>
            </a:r>
            <a:endParaRPr sz="1900">
              <a:latin typeface="Roboto"/>
              <a:ea typeface="Roboto"/>
              <a:cs typeface="Roboto"/>
              <a:sym typeface="Roboto"/>
            </a:endParaRPr>
          </a:p>
          <a:p>
            <a:pPr indent="0" lvl="0" marL="0" rtl="0" algn="l">
              <a:lnSpc>
                <a:spcPct val="100000"/>
              </a:lnSpc>
              <a:spcBef>
                <a:spcPts val="1000"/>
              </a:spcBef>
              <a:spcAft>
                <a:spcPts val="0"/>
              </a:spcAft>
              <a:buClr>
                <a:schemeClr val="dk1"/>
              </a:buClr>
              <a:buSzPts val="2600"/>
              <a:buFont typeface="Calibri"/>
              <a:buNone/>
            </a:pPr>
            <a:r>
              <a:t/>
            </a:r>
            <a:endParaRPr sz="1900">
              <a:latin typeface="Roboto"/>
              <a:ea typeface="Roboto"/>
              <a:cs typeface="Roboto"/>
              <a:sym typeface="Roboto"/>
            </a:endParaRPr>
          </a:p>
          <a:p>
            <a:pPr indent="0" lvl="0" marL="0" rtl="0" algn="l">
              <a:lnSpc>
                <a:spcPct val="100000"/>
              </a:lnSpc>
              <a:spcBef>
                <a:spcPts val="1000"/>
              </a:spcBef>
              <a:spcAft>
                <a:spcPts val="0"/>
              </a:spcAft>
              <a:buClr>
                <a:schemeClr val="dk1"/>
              </a:buClr>
              <a:buSzPts val="2600"/>
              <a:buFont typeface="Calibri"/>
              <a:buNone/>
            </a:pPr>
            <a:r>
              <a:t/>
            </a:r>
            <a:endParaRPr b="1" sz="1900">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24dd52213bf_0_282"/>
          <p:cNvSpPr txBox="1"/>
          <p:nvPr>
            <p:ph idx="1" type="body"/>
          </p:nvPr>
        </p:nvSpPr>
        <p:spPr>
          <a:xfrm>
            <a:off x="940300" y="602225"/>
            <a:ext cx="10321800" cy="5835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2600"/>
              <a:buNone/>
            </a:pPr>
            <a:r>
              <a:rPr lang="en-GB" sz="1900">
                <a:latin typeface="Roboto"/>
                <a:ea typeface="Roboto"/>
                <a:cs typeface="Roboto"/>
                <a:sym typeface="Roboto"/>
              </a:rPr>
              <a:t>  15° in voorkomend geval, de namen en contactmogelijkheden van de werknemersvertegenwoordigers in de ondernemingsraad;</a:t>
            </a:r>
            <a:endParaRPr sz="1900">
              <a:latin typeface="Roboto"/>
              <a:ea typeface="Roboto"/>
              <a:cs typeface="Roboto"/>
              <a:sym typeface="Roboto"/>
            </a:endParaRPr>
          </a:p>
          <a:p>
            <a:pPr indent="0" lvl="0" marL="0" rtl="0" algn="l">
              <a:lnSpc>
                <a:spcPct val="100000"/>
              </a:lnSpc>
              <a:spcBef>
                <a:spcPts val="1000"/>
              </a:spcBef>
              <a:spcAft>
                <a:spcPts val="0"/>
              </a:spcAft>
              <a:buSzPts val="2600"/>
              <a:buNone/>
            </a:pPr>
            <a:r>
              <a:rPr lang="en-GB" sz="1900">
                <a:latin typeface="Roboto"/>
                <a:ea typeface="Roboto"/>
                <a:cs typeface="Roboto"/>
                <a:sym typeface="Roboto"/>
              </a:rPr>
              <a:t>  16° in voorkomend geval, de namen en de contactmogelijkheden van de werknemersvertegenwoordigers in het comité voor preventie en bescherming op het werk;</a:t>
            </a:r>
            <a:endParaRPr sz="1900">
              <a:latin typeface="Roboto"/>
              <a:ea typeface="Roboto"/>
              <a:cs typeface="Roboto"/>
              <a:sym typeface="Roboto"/>
            </a:endParaRPr>
          </a:p>
          <a:p>
            <a:pPr indent="0" lvl="0" marL="0" rtl="0" algn="l">
              <a:lnSpc>
                <a:spcPct val="100000"/>
              </a:lnSpc>
              <a:spcBef>
                <a:spcPts val="1000"/>
              </a:spcBef>
              <a:spcAft>
                <a:spcPts val="0"/>
              </a:spcAft>
              <a:buSzPts val="2600"/>
              <a:buNone/>
            </a:pPr>
            <a:r>
              <a:rPr lang="en-GB" sz="1900">
                <a:latin typeface="Roboto"/>
                <a:ea typeface="Roboto"/>
                <a:cs typeface="Roboto"/>
                <a:sym typeface="Roboto"/>
              </a:rPr>
              <a:t>  17° in voorkomend geval, de namen en contactmogelijkheden van de leden van de vakbondsafvaardiging;</a:t>
            </a:r>
            <a:endParaRPr sz="1900">
              <a:latin typeface="Roboto"/>
              <a:ea typeface="Roboto"/>
              <a:cs typeface="Roboto"/>
              <a:sym typeface="Roboto"/>
            </a:endParaRPr>
          </a:p>
          <a:p>
            <a:pPr indent="0" lvl="0" marL="0" rtl="0" algn="l">
              <a:lnSpc>
                <a:spcPct val="100000"/>
              </a:lnSpc>
              <a:spcBef>
                <a:spcPts val="1000"/>
              </a:spcBef>
              <a:spcAft>
                <a:spcPts val="0"/>
              </a:spcAft>
              <a:buSzPts val="2600"/>
              <a:buNone/>
            </a:pPr>
            <a:r>
              <a:rPr lang="en-GB" sz="1900">
                <a:latin typeface="Roboto"/>
                <a:ea typeface="Roboto"/>
                <a:cs typeface="Roboto"/>
                <a:sym typeface="Roboto"/>
              </a:rPr>
              <a:t>  18° het adres en het telefoonnummer van de bedrijfs- of interbedrijfsgeneeskundige dienst;</a:t>
            </a:r>
            <a:endParaRPr sz="1900">
              <a:latin typeface="Roboto"/>
              <a:ea typeface="Roboto"/>
              <a:cs typeface="Roboto"/>
              <a:sym typeface="Roboto"/>
            </a:endParaRPr>
          </a:p>
          <a:p>
            <a:pPr indent="0" lvl="0" marL="0" rtl="0" algn="l">
              <a:lnSpc>
                <a:spcPct val="100000"/>
              </a:lnSpc>
              <a:spcBef>
                <a:spcPts val="1000"/>
              </a:spcBef>
              <a:spcAft>
                <a:spcPts val="0"/>
              </a:spcAft>
              <a:buSzPts val="2600"/>
              <a:buNone/>
            </a:pPr>
            <a:r>
              <a:rPr lang="en-GB" sz="1900">
                <a:latin typeface="Roboto"/>
                <a:ea typeface="Roboto"/>
                <a:cs typeface="Roboto"/>
                <a:sym typeface="Roboto"/>
              </a:rPr>
              <a:t>  19° het adres en het telefoonnummer van de Inspectie van de sociale wetten van het district waarin de student wordt tewerkgesteld;</a:t>
            </a:r>
            <a:endParaRPr sz="1900">
              <a:latin typeface="Roboto"/>
              <a:ea typeface="Roboto"/>
              <a:cs typeface="Roboto"/>
              <a:sym typeface="Roboto"/>
            </a:endParaRPr>
          </a:p>
          <a:p>
            <a:pPr indent="0" lvl="0" marL="0" rtl="0" algn="l">
              <a:lnSpc>
                <a:spcPct val="100000"/>
              </a:lnSpc>
              <a:spcBef>
                <a:spcPts val="1000"/>
              </a:spcBef>
              <a:spcAft>
                <a:spcPts val="0"/>
              </a:spcAft>
              <a:buSzPts val="2600"/>
              <a:buNone/>
            </a:pPr>
            <a:r>
              <a:rPr lang="en-GB" sz="1900">
                <a:latin typeface="Roboto"/>
                <a:ea typeface="Roboto"/>
                <a:cs typeface="Roboto"/>
                <a:sym typeface="Roboto"/>
              </a:rPr>
              <a:t>  20° de duur en de nadere regels betreffende de proeftijd.</a:t>
            </a:r>
            <a:endParaRPr sz="1900">
              <a:latin typeface="Roboto"/>
              <a:ea typeface="Roboto"/>
              <a:cs typeface="Roboto"/>
              <a:sym typeface="Roboto"/>
            </a:endParaRPr>
          </a:p>
          <a:p>
            <a:pPr indent="0" lvl="0" marL="0" rtl="0" algn="l">
              <a:lnSpc>
                <a:spcPct val="100000"/>
              </a:lnSpc>
              <a:spcBef>
                <a:spcPts val="1000"/>
              </a:spcBef>
              <a:spcAft>
                <a:spcPts val="0"/>
              </a:spcAft>
              <a:buSzPts val="2600"/>
              <a:buNone/>
            </a:pPr>
            <a:r>
              <a:rPr lang="en-GB" sz="1900">
                <a:latin typeface="Roboto"/>
                <a:ea typeface="Roboto"/>
                <a:cs typeface="Roboto"/>
                <a:sym typeface="Roboto"/>
              </a:rPr>
              <a:t>  Wanneer de in de nummers 12° tot 19° bedoelde vermeldingen voorkomen in het arbeidsreglement, volstaat het in het in artikel 123 bedoelde geschrift uitdrukkelijk daarnaar te verwijzen.</a:t>
            </a:r>
            <a:endParaRPr sz="1900">
              <a:latin typeface="Roboto"/>
              <a:ea typeface="Roboto"/>
              <a:cs typeface="Roboto"/>
              <a:sym typeface="Roboto"/>
            </a:endParaRPr>
          </a:p>
          <a:p>
            <a:pPr indent="0" lvl="0" marL="0" rtl="0" algn="l">
              <a:lnSpc>
                <a:spcPct val="100000"/>
              </a:lnSpc>
              <a:spcBef>
                <a:spcPts val="1000"/>
              </a:spcBef>
              <a:spcAft>
                <a:spcPts val="0"/>
              </a:spcAft>
              <a:buSzPts val="2600"/>
              <a:buNone/>
            </a:pPr>
            <a:r>
              <a:t/>
            </a:r>
            <a:endParaRPr sz="1900">
              <a:latin typeface="Roboto"/>
              <a:ea typeface="Roboto"/>
              <a:cs typeface="Roboto"/>
              <a:sym typeface="Roboto"/>
            </a:endParaRPr>
          </a:p>
          <a:p>
            <a:pPr indent="0" lvl="0" marL="0" rtl="0" algn="l">
              <a:lnSpc>
                <a:spcPct val="100000"/>
              </a:lnSpc>
              <a:spcBef>
                <a:spcPts val="1000"/>
              </a:spcBef>
              <a:spcAft>
                <a:spcPts val="0"/>
              </a:spcAft>
              <a:buSzPts val="2600"/>
              <a:buNone/>
            </a:pPr>
            <a:r>
              <a:t/>
            </a:r>
            <a:endParaRPr sz="1900">
              <a:latin typeface="Roboto"/>
              <a:ea typeface="Roboto"/>
              <a:cs typeface="Roboto"/>
              <a:sym typeface="Roboto"/>
            </a:endParaRPr>
          </a:p>
          <a:p>
            <a:pPr indent="0" lvl="0" marL="0" rtl="0" algn="l">
              <a:lnSpc>
                <a:spcPct val="100000"/>
              </a:lnSpc>
              <a:spcBef>
                <a:spcPts val="1000"/>
              </a:spcBef>
              <a:spcAft>
                <a:spcPts val="0"/>
              </a:spcAft>
              <a:buClr>
                <a:schemeClr val="dk1"/>
              </a:buClr>
              <a:buSzPts val="2600"/>
              <a:buFont typeface="Calibri"/>
              <a:buNone/>
            </a:pPr>
            <a:r>
              <a:t/>
            </a:r>
            <a:endParaRPr sz="1900">
              <a:latin typeface="Roboto"/>
              <a:ea typeface="Roboto"/>
              <a:cs typeface="Roboto"/>
              <a:sym typeface="Roboto"/>
            </a:endParaRPr>
          </a:p>
          <a:p>
            <a:pPr indent="0" lvl="0" marL="0" rtl="0" algn="l">
              <a:lnSpc>
                <a:spcPct val="100000"/>
              </a:lnSpc>
              <a:spcBef>
                <a:spcPts val="1000"/>
              </a:spcBef>
              <a:spcAft>
                <a:spcPts val="0"/>
              </a:spcAft>
              <a:buClr>
                <a:schemeClr val="dk1"/>
              </a:buClr>
              <a:buSzPts val="2600"/>
              <a:buFont typeface="Calibri"/>
              <a:buNone/>
            </a:pPr>
            <a:r>
              <a:t/>
            </a:r>
            <a:endParaRPr b="1" sz="1900">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24dd52213bf_0_285"/>
          <p:cNvSpPr txBox="1"/>
          <p:nvPr>
            <p:ph idx="1" type="body"/>
          </p:nvPr>
        </p:nvSpPr>
        <p:spPr>
          <a:xfrm>
            <a:off x="1149525" y="602225"/>
            <a:ext cx="10112400" cy="5835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2600"/>
              <a:buNone/>
            </a:pPr>
            <a:r>
              <a:rPr lang="en-GB" sz="1900">
                <a:latin typeface="Roboto"/>
                <a:ea typeface="Roboto"/>
                <a:cs typeface="Roboto"/>
                <a:sym typeface="Roboto"/>
              </a:rPr>
              <a:t> Art. 125. Een afschrift van de overeenkomst wordt binnen zeven dagen, volgend op het begin van de uitvoering van de overeenkomst, door de werkgever meegedeeld aan de door de Koning aangewezen ambtenaar, samen met het afschrift van het bewijsschrift van ontvangst door de student van het arbeidsreglement.</a:t>
            </a:r>
            <a:endParaRPr sz="1900">
              <a:latin typeface="Roboto"/>
              <a:ea typeface="Roboto"/>
              <a:cs typeface="Roboto"/>
              <a:sym typeface="Roboto"/>
            </a:endParaRPr>
          </a:p>
          <a:p>
            <a:pPr indent="0" lvl="0" marL="0" rtl="0" algn="l">
              <a:lnSpc>
                <a:spcPct val="100000"/>
              </a:lnSpc>
              <a:spcBef>
                <a:spcPts val="1000"/>
              </a:spcBef>
              <a:spcAft>
                <a:spcPts val="0"/>
              </a:spcAft>
              <a:buSzPts val="2600"/>
              <a:buNone/>
            </a:pPr>
            <a:r>
              <a:t/>
            </a:r>
            <a:endParaRPr sz="1900">
              <a:latin typeface="Roboto"/>
              <a:ea typeface="Roboto"/>
              <a:cs typeface="Roboto"/>
              <a:sym typeface="Roboto"/>
            </a:endParaRPr>
          </a:p>
          <a:p>
            <a:pPr indent="0" lvl="0" marL="0" rtl="0" algn="l">
              <a:lnSpc>
                <a:spcPct val="100000"/>
              </a:lnSpc>
              <a:spcBef>
                <a:spcPts val="1000"/>
              </a:spcBef>
              <a:spcAft>
                <a:spcPts val="0"/>
              </a:spcAft>
              <a:buSzPts val="2600"/>
              <a:buNone/>
            </a:pPr>
            <a:r>
              <a:rPr lang="en-GB" sz="1900">
                <a:latin typeface="Roboto"/>
                <a:ea typeface="Roboto"/>
                <a:cs typeface="Roboto"/>
                <a:sym typeface="Roboto"/>
              </a:rPr>
              <a:t>  Art. 126. Wanneer er geen geschrift is overeenkomstig de bepalingen van de artikelen 123 en 124, dan kunnen de overeenkomsten voor een tewerkstelling welke bij deze wet is bedoeld, door de studenten te allen tijde worden beëindigd zonder naleving van een opzeggingstermijn en zonder vergoeding. Wanneer er geen geschrift is overeenkomstig de bepalingen van artikel 123, of wanneer in het opgestelde geschrift de vermeldingen ontbreken inzake de datum van het begin en van het einde van de uitvoering van de overeenkomst, het werkrooster of inzake de verwijzing naar het toepasselijke werkrooster in het arbeidsreglement, dan gelden voor de werkgever inzake deze overeenkomst dezelfde voorwaarden als voor de arbeidsovereenkomst voor onbepaalde tijd.</a:t>
            </a:r>
            <a:endParaRPr sz="1900">
              <a:latin typeface="Roboto"/>
              <a:ea typeface="Roboto"/>
              <a:cs typeface="Roboto"/>
              <a:sym typeface="Roboto"/>
            </a:endParaRPr>
          </a:p>
          <a:p>
            <a:pPr indent="0" lvl="0" marL="0" rtl="0" algn="l">
              <a:lnSpc>
                <a:spcPct val="100000"/>
              </a:lnSpc>
              <a:spcBef>
                <a:spcPts val="1000"/>
              </a:spcBef>
              <a:spcAft>
                <a:spcPts val="0"/>
              </a:spcAft>
              <a:buSzPts val="2600"/>
              <a:buNone/>
            </a:pPr>
            <a:r>
              <a:t/>
            </a:r>
            <a:endParaRPr sz="1900">
              <a:latin typeface="Roboto"/>
              <a:ea typeface="Roboto"/>
              <a:cs typeface="Roboto"/>
              <a:sym typeface="Roboto"/>
            </a:endParaRPr>
          </a:p>
          <a:p>
            <a:pPr indent="0" lvl="0" marL="0" rtl="0" algn="l">
              <a:lnSpc>
                <a:spcPct val="100000"/>
              </a:lnSpc>
              <a:spcBef>
                <a:spcPts val="1000"/>
              </a:spcBef>
              <a:spcAft>
                <a:spcPts val="0"/>
              </a:spcAft>
              <a:buSzPts val="2600"/>
              <a:buNone/>
            </a:pPr>
            <a:r>
              <a:rPr lang="en-GB" sz="1900">
                <a:latin typeface="Roboto"/>
                <a:ea typeface="Roboto"/>
                <a:cs typeface="Roboto"/>
                <a:sym typeface="Roboto"/>
              </a:rPr>
              <a:t>  Art. 127. De eerste drie arbeidsdagen worden als proeftijd beschouwd. Tot bij het verstrijken van die tijdsduur mag ieder van de partijen de overeenkomst beëindigen, zonder opzegging noch vergoeding.</a:t>
            </a:r>
            <a:endParaRPr sz="1900">
              <a:latin typeface="Roboto"/>
              <a:ea typeface="Roboto"/>
              <a:cs typeface="Roboto"/>
              <a:sym typeface="Roboto"/>
            </a:endParaRPr>
          </a:p>
          <a:p>
            <a:pPr indent="0" lvl="0" marL="0" rtl="0" algn="l">
              <a:lnSpc>
                <a:spcPct val="100000"/>
              </a:lnSpc>
              <a:spcBef>
                <a:spcPts val="1000"/>
              </a:spcBef>
              <a:spcAft>
                <a:spcPts val="0"/>
              </a:spcAft>
              <a:buSzPts val="2600"/>
              <a:buNone/>
            </a:pPr>
            <a:r>
              <a:rPr lang="en-GB" sz="1900">
                <a:latin typeface="Roboto"/>
                <a:ea typeface="Roboto"/>
                <a:cs typeface="Roboto"/>
                <a:sym typeface="Roboto"/>
              </a:rPr>
              <a:t> </a:t>
            </a:r>
            <a:endParaRPr sz="1900">
              <a:latin typeface="Roboto"/>
              <a:ea typeface="Roboto"/>
              <a:cs typeface="Roboto"/>
              <a:sym typeface="Roboto"/>
            </a:endParaRPr>
          </a:p>
          <a:p>
            <a:pPr indent="0" lvl="0" marL="0" rtl="0" algn="l">
              <a:lnSpc>
                <a:spcPct val="100000"/>
              </a:lnSpc>
              <a:spcBef>
                <a:spcPts val="1000"/>
              </a:spcBef>
              <a:spcAft>
                <a:spcPts val="0"/>
              </a:spcAft>
              <a:buSzPts val="2600"/>
              <a:buNone/>
            </a:pPr>
            <a:r>
              <a:t/>
            </a:r>
            <a:endParaRPr sz="1900">
              <a:latin typeface="Roboto"/>
              <a:ea typeface="Roboto"/>
              <a:cs typeface="Roboto"/>
              <a:sym typeface="Roboto"/>
            </a:endParaRPr>
          </a:p>
          <a:p>
            <a:pPr indent="0" lvl="0" marL="0" rtl="0" algn="l">
              <a:lnSpc>
                <a:spcPct val="100000"/>
              </a:lnSpc>
              <a:spcBef>
                <a:spcPts val="1000"/>
              </a:spcBef>
              <a:spcAft>
                <a:spcPts val="0"/>
              </a:spcAft>
              <a:buSzPts val="2600"/>
              <a:buNone/>
            </a:pPr>
            <a:r>
              <a:t/>
            </a:r>
            <a:endParaRPr sz="1900">
              <a:latin typeface="Roboto"/>
              <a:ea typeface="Roboto"/>
              <a:cs typeface="Roboto"/>
              <a:sym typeface="Roboto"/>
            </a:endParaRPr>
          </a:p>
          <a:p>
            <a:pPr indent="0" lvl="0" marL="0" rtl="0" algn="l">
              <a:lnSpc>
                <a:spcPct val="100000"/>
              </a:lnSpc>
              <a:spcBef>
                <a:spcPts val="1000"/>
              </a:spcBef>
              <a:spcAft>
                <a:spcPts val="0"/>
              </a:spcAft>
              <a:buSzPts val="2600"/>
              <a:buNone/>
            </a:pPr>
            <a:r>
              <a:t/>
            </a:r>
            <a:endParaRPr sz="1900">
              <a:latin typeface="Roboto"/>
              <a:ea typeface="Roboto"/>
              <a:cs typeface="Roboto"/>
              <a:sym typeface="Roboto"/>
            </a:endParaRPr>
          </a:p>
          <a:p>
            <a:pPr indent="0" lvl="0" marL="0" rtl="0" algn="l">
              <a:lnSpc>
                <a:spcPct val="100000"/>
              </a:lnSpc>
              <a:spcBef>
                <a:spcPts val="1000"/>
              </a:spcBef>
              <a:spcAft>
                <a:spcPts val="0"/>
              </a:spcAft>
              <a:buSzPts val="2600"/>
              <a:buNone/>
            </a:pPr>
            <a:r>
              <a:t/>
            </a:r>
            <a:endParaRPr sz="1900">
              <a:latin typeface="Roboto"/>
              <a:ea typeface="Roboto"/>
              <a:cs typeface="Roboto"/>
              <a:sym typeface="Roboto"/>
            </a:endParaRPr>
          </a:p>
          <a:p>
            <a:pPr indent="0" lvl="0" marL="0" rtl="0" algn="l">
              <a:lnSpc>
                <a:spcPct val="100000"/>
              </a:lnSpc>
              <a:spcBef>
                <a:spcPts val="1000"/>
              </a:spcBef>
              <a:spcAft>
                <a:spcPts val="0"/>
              </a:spcAft>
              <a:buClr>
                <a:schemeClr val="dk1"/>
              </a:buClr>
              <a:buSzPts val="2600"/>
              <a:buFont typeface="Calibri"/>
              <a:buNone/>
            </a:pPr>
            <a:r>
              <a:t/>
            </a:r>
            <a:endParaRPr sz="1900">
              <a:latin typeface="Roboto"/>
              <a:ea typeface="Roboto"/>
              <a:cs typeface="Roboto"/>
              <a:sym typeface="Roboto"/>
            </a:endParaRPr>
          </a:p>
          <a:p>
            <a:pPr indent="0" lvl="0" marL="0" rtl="0" algn="l">
              <a:lnSpc>
                <a:spcPct val="100000"/>
              </a:lnSpc>
              <a:spcBef>
                <a:spcPts val="1000"/>
              </a:spcBef>
              <a:spcAft>
                <a:spcPts val="0"/>
              </a:spcAft>
              <a:buClr>
                <a:schemeClr val="dk1"/>
              </a:buClr>
              <a:buSzPts val="2600"/>
              <a:buFont typeface="Calibri"/>
              <a:buNone/>
            </a:pPr>
            <a:r>
              <a:t/>
            </a:r>
            <a:endParaRPr b="1" sz="1900">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24dd52213bf_0_288"/>
          <p:cNvSpPr txBox="1"/>
          <p:nvPr>
            <p:ph idx="1" type="body"/>
          </p:nvPr>
        </p:nvSpPr>
        <p:spPr>
          <a:xfrm>
            <a:off x="940300" y="602225"/>
            <a:ext cx="10577400" cy="5835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2600"/>
              <a:buNone/>
            </a:pPr>
            <a:r>
              <a:rPr lang="en-GB" sz="1900">
                <a:latin typeface="Roboto"/>
                <a:ea typeface="Roboto"/>
                <a:cs typeface="Roboto"/>
                <a:sym typeface="Roboto"/>
              </a:rPr>
              <a:t>    Art. 128. De werkgever moet aan de inwonende student die arbeidsongeschikt is, een behoorlijke huisvesting en passende verzorging verstrekken, zolang zulks nodig is. De kosten van dokter, chirurg, apotheker en ziekenhuisverpleging komen niet ten laste van de werkgever, onverminderd de bepalingen van de wetgeving op de arbeidsongevallen. Indien de student hierom vraagt, is de werkgever gehouden bij ziekte of ongeval van de student de door deze aangewezen persoon daarvan in kennis te stellen; indien de student een niet-ontvoogde minderjarige is, moet de werkgever de persoon verwittigen die de student gewoonlijk onder zijn hoede heeft.</a:t>
            </a:r>
            <a:endParaRPr sz="1900">
              <a:latin typeface="Roboto"/>
              <a:ea typeface="Roboto"/>
              <a:cs typeface="Roboto"/>
              <a:sym typeface="Roboto"/>
            </a:endParaRPr>
          </a:p>
          <a:p>
            <a:pPr indent="0" lvl="0" marL="0" rtl="0" algn="l">
              <a:lnSpc>
                <a:spcPct val="100000"/>
              </a:lnSpc>
              <a:spcBef>
                <a:spcPts val="1000"/>
              </a:spcBef>
              <a:spcAft>
                <a:spcPts val="0"/>
              </a:spcAft>
              <a:buSzPts val="2600"/>
              <a:buNone/>
            </a:pPr>
            <a:r>
              <a:t/>
            </a:r>
            <a:endParaRPr sz="1900">
              <a:latin typeface="Roboto"/>
              <a:ea typeface="Roboto"/>
              <a:cs typeface="Roboto"/>
              <a:sym typeface="Roboto"/>
            </a:endParaRPr>
          </a:p>
          <a:p>
            <a:pPr indent="0" lvl="0" marL="0" rtl="0" algn="l">
              <a:lnSpc>
                <a:spcPct val="100000"/>
              </a:lnSpc>
              <a:spcBef>
                <a:spcPts val="1000"/>
              </a:spcBef>
              <a:spcAft>
                <a:spcPts val="0"/>
              </a:spcAft>
              <a:buSzPts val="2600"/>
              <a:buNone/>
            </a:pPr>
            <a:r>
              <a:rPr lang="en-GB" sz="1900">
                <a:latin typeface="Roboto"/>
                <a:ea typeface="Roboto"/>
                <a:cs typeface="Roboto"/>
                <a:sym typeface="Roboto"/>
              </a:rPr>
              <a:t>  Art. 129. In geval van arbeidsongeschiktheid ten gevolge van ziekte of ongeval kan de werkgever een einde maken aan de overeenkomst indien de ongeschiktheid langer duurt dan zeven dagen, mits betaling van een vergoeding gelijk aan het loon overeenkomend hetzij met de duur van de opzeggingstermijn, hetzij met het nog te lopen gedeelte van die termijn.</a:t>
            </a:r>
            <a:endParaRPr sz="1900">
              <a:latin typeface="Roboto"/>
              <a:ea typeface="Roboto"/>
              <a:cs typeface="Roboto"/>
              <a:sym typeface="Roboto"/>
            </a:endParaRPr>
          </a:p>
          <a:p>
            <a:pPr indent="0" lvl="0" marL="0" rtl="0" algn="l">
              <a:lnSpc>
                <a:spcPct val="100000"/>
              </a:lnSpc>
              <a:spcBef>
                <a:spcPts val="1000"/>
              </a:spcBef>
              <a:spcAft>
                <a:spcPts val="0"/>
              </a:spcAft>
              <a:buSzPts val="2600"/>
              <a:buNone/>
            </a:pPr>
            <a:r>
              <a:t/>
            </a:r>
            <a:endParaRPr sz="1900">
              <a:latin typeface="Roboto"/>
              <a:ea typeface="Roboto"/>
              <a:cs typeface="Roboto"/>
              <a:sym typeface="Roboto"/>
            </a:endParaRPr>
          </a:p>
          <a:p>
            <a:pPr indent="0" lvl="0" marL="0" rtl="0" algn="l">
              <a:lnSpc>
                <a:spcPct val="100000"/>
              </a:lnSpc>
              <a:spcBef>
                <a:spcPts val="1000"/>
              </a:spcBef>
              <a:spcAft>
                <a:spcPts val="0"/>
              </a:spcAft>
              <a:buSzPts val="2600"/>
              <a:buNone/>
            </a:pPr>
            <a:r>
              <a:rPr lang="en-GB" sz="1900">
                <a:latin typeface="Roboto"/>
                <a:ea typeface="Roboto"/>
                <a:cs typeface="Roboto"/>
                <a:sym typeface="Roboto"/>
              </a:rPr>
              <a:t>  Art. 130. Ieder van de partijen heeft het recht de overeenkomst te beëindigen door opzegging aan de andere partij. Wanneer de duur van de verbintenis één maand niet overschrijdt, bedraagt de opzeggingstermijn welke door de werkgever moet in acht genomen worden drie dagen en diegene die moet in acht genomen worden door de student één dag. Deze termijnen zijn respectievelijk zeven en drie dagen wanneer de duur van de verbintenis één maand overschrijdt.</a:t>
            </a:r>
            <a:endParaRPr sz="1900">
              <a:latin typeface="Roboto"/>
              <a:ea typeface="Roboto"/>
              <a:cs typeface="Roboto"/>
              <a:sym typeface="Roboto"/>
            </a:endParaRPr>
          </a:p>
          <a:p>
            <a:pPr indent="0" lvl="0" marL="0" rtl="0" algn="l">
              <a:lnSpc>
                <a:spcPct val="100000"/>
              </a:lnSpc>
              <a:spcBef>
                <a:spcPts val="1000"/>
              </a:spcBef>
              <a:spcAft>
                <a:spcPts val="0"/>
              </a:spcAft>
              <a:buSzPts val="2600"/>
              <a:buNone/>
            </a:pPr>
            <a:r>
              <a:t/>
            </a:r>
            <a:endParaRPr sz="1900">
              <a:latin typeface="Roboto"/>
              <a:ea typeface="Roboto"/>
              <a:cs typeface="Roboto"/>
              <a:sym typeface="Roboto"/>
            </a:endParaRPr>
          </a:p>
          <a:p>
            <a:pPr indent="0" lvl="0" marL="0" rtl="0" algn="l">
              <a:lnSpc>
                <a:spcPct val="100000"/>
              </a:lnSpc>
              <a:spcBef>
                <a:spcPts val="1000"/>
              </a:spcBef>
              <a:spcAft>
                <a:spcPts val="0"/>
              </a:spcAft>
              <a:buSzPts val="2600"/>
              <a:buNone/>
            </a:pPr>
            <a:r>
              <a:rPr lang="en-GB" sz="1900">
                <a:latin typeface="Roboto"/>
                <a:ea typeface="Roboto"/>
                <a:cs typeface="Roboto"/>
                <a:sym typeface="Roboto"/>
              </a:rPr>
              <a:t> </a:t>
            </a:r>
            <a:endParaRPr sz="1900">
              <a:latin typeface="Roboto"/>
              <a:ea typeface="Roboto"/>
              <a:cs typeface="Roboto"/>
              <a:sym typeface="Roboto"/>
            </a:endParaRPr>
          </a:p>
          <a:p>
            <a:pPr indent="0" lvl="0" marL="0" rtl="0" algn="l">
              <a:lnSpc>
                <a:spcPct val="100000"/>
              </a:lnSpc>
              <a:spcBef>
                <a:spcPts val="1000"/>
              </a:spcBef>
              <a:spcAft>
                <a:spcPts val="0"/>
              </a:spcAft>
              <a:buSzPts val="2600"/>
              <a:buNone/>
            </a:pPr>
            <a:r>
              <a:t/>
            </a:r>
            <a:endParaRPr sz="1900">
              <a:latin typeface="Roboto"/>
              <a:ea typeface="Roboto"/>
              <a:cs typeface="Roboto"/>
              <a:sym typeface="Roboto"/>
            </a:endParaRPr>
          </a:p>
          <a:p>
            <a:pPr indent="0" lvl="0" marL="0" rtl="0" algn="l">
              <a:lnSpc>
                <a:spcPct val="100000"/>
              </a:lnSpc>
              <a:spcBef>
                <a:spcPts val="1000"/>
              </a:spcBef>
              <a:spcAft>
                <a:spcPts val="0"/>
              </a:spcAft>
              <a:buSzPts val="2600"/>
              <a:buNone/>
            </a:pPr>
            <a:r>
              <a:t/>
            </a:r>
            <a:endParaRPr sz="1900">
              <a:latin typeface="Roboto"/>
              <a:ea typeface="Roboto"/>
              <a:cs typeface="Roboto"/>
              <a:sym typeface="Roboto"/>
            </a:endParaRPr>
          </a:p>
          <a:p>
            <a:pPr indent="0" lvl="0" marL="0" rtl="0" algn="l">
              <a:lnSpc>
                <a:spcPct val="100000"/>
              </a:lnSpc>
              <a:spcBef>
                <a:spcPts val="1000"/>
              </a:spcBef>
              <a:spcAft>
                <a:spcPts val="0"/>
              </a:spcAft>
              <a:buSzPts val="2600"/>
              <a:buNone/>
            </a:pPr>
            <a:r>
              <a:t/>
            </a:r>
            <a:endParaRPr sz="1900">
              <a:latin typeface="Roboto"/>
              <a:ea typeface="Roboto"/>
              <a:cs typeface="Roboto"/>
              <a:sym typeface="Roboto"/>
            </a:endParaRPr>
          </a:p>
          <a:p>
            <a:pPr indent="0" lvl="0" marL="0" rtl="0" algn="l">
              <a:lnSpc>
                <a:spcPct val="100000"/>
              </a:lnSpc>
              <a:spcBef>
                <a:spcPts val="1000"/>
              </a:spcBef>
              <a:spcAft>
                <a:spcPts val="0"/>
              </a:spcAft>
              <a:buSzPts val="2600"/>
              <a:buNone/>
            </a:pPr>
            <a:r>
              <a:t/>
            </a:r>
            <a:endParaRPr sz="1900">
              <a:latin typeface="Roboto"/>
              <a:ea typeface="Roboto"/>
              <a:cs typeface="Roboto"/>
              <a:sym typeface="Roboto"/>
            </a:endParaRPr>
          </a:p>
          <a:p>
            <a:pPr indent="0" lvl="0" marL="0" rtl="0" algn="l">
              <a:lnSpc>
                <a:spcPct val="100000"/>
              </a:lnSpc>
              <a:spcBef>
                <a:spcPts val="1000"/>
              </a:spcBef>
              <a:spcAft>
                <a:spcPts val="0"/>
              </a:spcAft>
              <a:buClr>
                <a:schemeClr val="dk1"/>
              </a:buClr>
              <a:buSzPts val="2600"/>
              <a:buFont typeface="Calibri"/>
              <a:buNone/>
            </a:pPr>
            <a:r>
              <a:t/>
            </a:r>
            <a:endParaRPr sz="1900">
              <a:latin typeface="Roboto"/>
              <a:ea typeface="Roboto"/>
              <a:cs typeface="Roboto"/>
              <a:sym typeface="Roboto"/>
            </a:endParaRPr>
          </a:p>
          <a:p>
            <a:pPr indent="0" lvl="0" marL="0" rtl="0" algn="l">
              <a:lnSpc>
                <a:spcPct val="100000"/>
              </a:lnSpc>
              <a:spcBef>
                <a:spcPts val="1000"/>
              </a:spcBef>
              <a:spcAft>
                <a:spcPts val="0"/>
              </a:spcAft>
              <a:buClr>
                <a:schemeClr val="dk1"/>
              </a:buClr>
              <a:buSzPts val="2600"/>
              <a:buFont typeface="Calibri"/>
              <a:buNone/>
            </a:pPr>
            <a:r>
              <a:t/>
            </a:r>
            <a:endParaRPr b="1" sz="1900">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g24dd52213bf_0_237"/>
          <p:cNvSpPr txBox="1"/>
          <p:nvPr>
            <p:ph type="title"/>
          </p:nvPr>
        </p:nvSpPr>
        <p:spPr>
          <a:xfrm>
            <a:off x="1364105" y="2618509"/>
            <a:ext cx="9001200" cy="16209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800"/>
              <a:buFont typeface="Arial"/>
              <a:buNone/>
            </a:pPr>
            <a:r>
              <a:rPr b="0" lang="en-GB" sz="4800">
                <a:latin typeface="Roboto"/>
                <a:ea typeface="Roboto"/>
                <a:cs typeface="Roboto"/>
                <a:sym typeface="Roboto"/>
              </a:rPr>
              <a:t>De rechtszaak tussen</a:t>
            </a:r>
            <a:br>
              <a:rPr b="0" lang="en-GB" sz="4800">
                <a:latin typeface="Roboto"/>
                <a:ea typeface="Roboto"/>
                <a:cs typeface="Roboto"/>
                <a:sym typeface="Roboto"/>
              </a:rPr>
            </a:br>
            <a:r>
              <a:rPr b="0" lang="en-GB" sz="4800">
                <a:latin typeface="Roboto"/>
                <a:ea typeface="Roboto"/>
                <a:cs typeface="Roboto"/>
                <a:sym typeface="Roboto"/>
              </a:rPr>
              <a:t> </a:t>
            </a:r>
            <a:br>
              <a:rPr lang="en-GB" sz="4800">
                <a:latin typeface="Roboto"/>
                <a:ea typeface="Roboto"/>
                <a:cs typeface="Roboto"/>
                <a:sym typeface="Roboto"/>
              </a:rPr>
            </a:br>
            <a:r>
              <a:rPr lang="en-GB" sz="4800">
                <a:solidFill>
                  <a:schemeClr val="dk1"/>
                </a:solidFill>
                <a:latin typeface="Roboto"/>
                <a:ea typeface="Roboto"/>
                <a:cs typeface="Roboto"/>
                <a:sym typeface="Roboto"/>
              </a:rPr>
              <a:t>Noa Succer </a:t>
            </a:r>
            <a:br>
              <a:rPr lang="en-GB" sz="4800">
                <a:solidFill>
                  <a:schemeClr val="dk1"/>
                </a:solidFill>
                <a:latin typeface="Roboto"/>
                <a:ea typeface="Roboto"/>
                <a:cs typeface="Roboto"/>
                <a:sym typeface="Roboto"/>
              </a:rPr>
            </a:br>
            <a:r>
              <a:rPr lang="en-GB" sz="4800">
                <a:latin typeface="Roboto"/>
                <a:ea typeface="Roboto"/>
                <a:cs typeface="Roboto"/>
                <a:sym typeface="Roboto"/>
              </a:rPr>
              <a:t>en </a:t>
            </a:r>
            <a:br>
              <a:rPr lang="en-GB" sz="4800">
                <a:latin typeface="Roboto"/>
                <a:ea typeface="Roboto"/>
                <a:cs typeface="Roboto"/>
                <a:sym typeface="Roboto"/>
              </a:rPr>
            </a:br>
            <a:r>
              <a:rPr lang="en-GB" sz="4800">
                <a:solidFill>
                  <a:schemeClr val="dk1"/>
                </a:solidFill>
                <a:latin typeface="Roboto"/>
                <a:ea typeface="Roboto"/>
                <a:cs typeface="Roboto"/>
                <a:sym typeface="Roboto"/>
              </a:rPr>
              <a:t>YumBurger NV</a:t>
            </a:r>
            <a:br>
              <a:rPr lang="en-GB" sz="4800">
                <a:solidFill>
                  <a:schemeClr val="dk1"/>
                </a:solidFill>
                <a:latin typeface="Roboto"/>
                <a:ea typeface="Roboto"/>
                <a:cs typeface="Roboto"/>
                <a:sym typeface="Roboto"/>
              </a:rPr>
            </a:br>
            <a:br>
              <a:rPr lang="en-GB" sz="4800">
                <a:solidFill>
                  <a:schemeClr val="dk1"/>
                </a:solidFill>
                <a:latin typeface="Roboto"/>
                <a:ea typeface="Roboto"/>
                <a:cs typeface="Roboto"/>
                <a:sym typeface="Roboto"/>
              </a:rPr>
            </a:br>
            <a:r>
              <a:rPr b="0" lang="en-GB" sz="4800">
                <a:latin typeface="Roboto"/>
                <a:ea typeface="Roboto"/>
                <a:cs typeface="Roboto"/>
                <a:sym typeface="Roboto"/>
              </a:rPr>
              <a:t>in de arbeidsrechtbank</a:t>
            </a:r>
            <a:endParaRPr>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24dd52213bf_0_291"/>
          <p:cNvSpPr txBox="1"/>
          <p:nvPr>
            <p:ph type="title"/>
          </p:nvPr>
        </p:nvSpPr>
        <p:spPr>
          <a:xfrm>
            <a:off x="1207825" y="540325"/>
            <a:ext cx="9426600" cy="162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Arial"/>
              <a:buNone/>
            </a:pPr>
            <a:r>
              <a:rPr lang="en-GB" u="sng">
                <a:solidFill>
                  <a:schemeClr val="hlink"/>
                </a:solidFill>
                <a:latin typeface="Roboto"/>
                <a:ea typeface="Roboto"/>
                <a:cs typeface="Roboto"/>
                <a:sym typeface="Roboto"/>
                <a:hlinkClick r:id="rId3"/>
              </a:rPr>
              <a:t>Wet</a:t>
            </a:r>
            <a:r>
              <a:rPr lang="en-GB">
                <a:latin typeface="Roboto"/>
                <a:ea typeface="Roboto"/>
                <a:cs typeface="Roboto"/>
                <a:sym typeface="Roboto"/>
              </a:rPr>
              <a:t> ter bestrijding van discriminatie</a:t>
            </a:r>
            <a:endParaRPr>
              <a:latin typeface="Roboto"/>
              <a:ea typeface="Roboto"/>
              <a:cs typeface="Roboto"/>
              <a:sym typeface="Roboto"/>
            </a:endParaRPr>
          </a:p>
        </p:txBody>
      </p:sp>
      <p:sp>
        <p:nvSpPr>
          <p:cNvPr id="185" name="Google Shape;185;g24dd52213bf_0_291"/>
          <p:cNvSpPr txBox="1"/>
          <p:nvPr>
            <p:ph idx="1" type="body"/>
          </p:nvPr>
        </p:nvSpPr>
        <p:spPr>
          <a:xfrm>
            <a:off x="1327449" y="1959825"/>
            <a:ext cx="9812400" cy="3391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Clr>
                <a:schemeClr val="dk1"/>
              </a:buClr>
              <a:buSzPts val="2600"/>
              <a:buFont typeface="Calibri"/>
              <a:buNone/>
            </a:pPr>
            <a:r>
              <a:rPr b="1" lang="en-GB" sz="1900">
                <a:latin typeface="Roboto"/>
                <a:ea typeface="Roboto"/>
                <a:cs typeface="Roboto"/>
                <a:sym typeface="Roboto"/>
              </a:rPr>
              <a:t>Gronden van discriminatie (= onderscheid maken):</a:t>
            </a:r>
            <a:endParaRPr b="1" sz="1900">
              <a:latin typeface="Roboto"/>
              <a:ea typeface="Roboto"/>
              <a:cs typeface="Roboto"/>
              <a:sym typeface="Roboto"/>
            </a:endParaRPr>
          </a:p>
          <a:p>
            <a:pPr indent="0" lvl="0" marL="0" rtl="0" algn="l">
              <a:lnSpc>
                <a:spcPct val="100000"/>
              </a:lnSpc>
              <a:spcBef>
                <a:spcPts val="1000"/>
              </a:spcBef>
              <a:spcAft>
                <a:spcPts val="0"/>
              </a:spcAft>
              <a:buClr>
                <a:schemeClr val="dk1"/>
              </a:buClr>
              <a:buSzPts val="2600"/>
              <a:buFont typeface="Calibri"/>
              <a:buNone/>
            </a:pPr>
            <a:r>
              <a:rPr lang="en-GB" sz="1900">
                <a:latin typeface="Roboto"/>
                <a:ea typeface="Roboto"/>
                <a:cs typeface="Roboto"/>
                <a:sym typeface="Roboto"/>
              </a:rPr>
              <a:t>leeftijd ● seksuele oriëntatie ● geslacht ● burgerlijke staat ● geboorte ● vermogen ● geloof of levensbeschouwing ● politieke overtuiging ● taal ●  gezondheidstoestand, een handicap, een fysieke of genetische eigenschap ● sociale afkomst ● huidskleur ● culturele achtergrond</a:t>
            </a:r>
            <a:endParaRPr sz="1900">
              <a:latin typeface="Roboto"/>
              <a:ea typeface="Roboto"/>
              <a:cs typeface="Roboto"/>
              <a:sym typeface="Roboto"/>
            </a:endParaRPr>
          </a:p>
          <a:p>
            <a:pPr indent="0" lvl="0" marL="0" rtl="0" algn="l">
              <a:lnSpc>
                <a:spcPct val="100000"/>
              </a:lnSpc>
              <a:spcBef>
                <a:spcPts val="1000"/>
              </a:spcBef>
              <a:spcAft>
                <a:spcPts val="0"/>
              </a:spcAft>
              <a:buClr>
                <a:schemeClr val="dk1"/>
              </a:buClr>
              <a:buSzPts val="2600"/>
              <a:buFont typeface="Calibri"/>
              <a:buNone/>
            </a:pPr>
            <a:r>
              <a:rPr b="1" lang="en-GB" sz="1900">
                <a:latin typeface="Roboto"/>
                <a:ea typeface="Roboto"/>
                <a:cs typeface="Roboto"/>
                <a:sym typeface="Roboto"/>
              </a:rPr>
              <a:t>“Intimidatie” </a:t>
            </a:r>
            <a:br>
              <a:rPr lang="en-GB" sz="1900">
                <a:latin typeface="Roboto"/>
                <a:ea typeface="Roboto"/>
                <a:cs typeface="Roboto"/>
                <a:sym typeface="Roboto"/>
              </a:rPr>
            </a:br>
            <a:r>
              <a:rPr lang="en-GB" sz="1900">
                <a:latin typeface="Roboto"/>
                <a:ea typeface="Roboto"/>
                <a:cs typeface="Roboto"/>
                <a:sym typeface="Roboto"/>
              </a:rPr>
              <a:t>ongewenst gedrag dat tot doel of gevolg heeft dat de waardigheid van de persoon wordt aangetast en een bedreigende, vijandige, beledigende, vernederende of kwetsende omgeving wordt gecreëerd</a:t>
            </a:r>
            <a:endParaRPr sz="1900">
              <a:latin typeface="Roboto"/>
              <a:ea typeface="Roboto"/>
              <a:cs typeface="Roboto"/>
              <a:sym typeface="Roboto"/>
            </a:endParaRPr>
          </a:p>
          <a:p>
            <a:pPr indent="0" lvl="0" marL="0" rtl="0" algn="l">
              <a:lnSpc>
                <a:spcPct val="100000"/>
              </a:lnSpc>
              <a:spcBef>
                <a:spcPts val="1000"/>
              </a:spcBef>
              <a:spcAft>
                <a:spcPts val="0"/>
              </a:spcAft>
              <a:buClr>
                <a:schemeClr val="dk1"/>
              </a:buClr>
              <a:buSzPts val="2600"/>
              <a:buFont typeface="Calibri"/>
              <a:buNone/>
            </a:pPr>
            <a:r>
              <a:t/>
            </a:r>
            <a:endParaRPr sz="1900">
              <a:latin typeface="Roboto"/>
              <a:ea typeface="Roboto"/>
              <a:cs typeface="Roboto"/>
              <a:sym typeface="Roboto"/>
            </a:endParaRPr>
          </a:p>
          <a:p>
            <a:pPr indent="0" lvl="0" marL="0" rtl="0" algn="l">
              <a:lnSpc>
                <a:spcPct val="100000"/>
              </a:lnSpc>
              <a:spcBef>
                <a:spcPts val="1000"/>
              </a:spcBef>
              <a:spcAft>
                <a:spcPts val="0"/>
              </a:spcAft>
              <a:buClr>
                <a:schemeClr val="dk1"/>
              </a:buClr>
              <a:buSzPts val="2600"/>
              <a:buFont typeface="Calibri"/>
              <a:buNone/>
            </a:pPr>
            <a:r>
              <a:rPr b="1" lang="en-GB" sz="1900">
                <a:latin typeface="Roboto"/>
                <a:ea typeface="Roboto"/>
                <a:cs typeface="Roboto"/>
                <a:sym typeface="Roboto"/>
              </a:rPr>
              <a:t>Discriminatie op de werkvloer:</a:t>
            </a:r>
            <a:endParaRPr b="1" sz="1900">
              <a:latin typeface="Roboto"/>
              <a:ea typeface="Roboto"/>
              <a:cs typeface="Roboto"/>
              <a:sym typeface="Roboto"/>
            </a:endParaRPr>
          </a:p>
          <a:p>
            <a:pPr indent="0" lvl="0" marL="0" rtl="0" algn="l">
              <a:lnSpc>
                <a:spcPct val="100000"/>
              </a:lnSpc>
              <a:spcBef>
                <a:spcPts val="1000"/>
              </a:spcBef>
              <a:spcAft>
                <a:spcPts val="0"/>
              </a:spcAft>
              <a:buClr>
                <a:schemeClr val="dk1"/>
              </a:buClr>
              <a:buSzPts val="2600"/>
              <a:buFont typeface="Calibri"/>
              <a:buNone/>
            </a:pPr>
            <a:r>
              <a:rPr lang="en-GB" sz="1900">
                <a:latin typeface="Roboto"/>
                <a:ea typeface="Roboto"/>
                <a:cs typeface="Roboto"/>
                <a:sym typeface="Roboto"/>
              </a:rPr>
              <a:t>Werknemers kunnen bij een discriminerende handeling van hun werkgever een schadevergoeding eisen van 6 maanden loon. </a:t>
            </a:r>
            <a:endParaRPr sz="1900">
              <a:latin typeface="Roboto"/>
              <a:ea typeface="Roboto"/>
              <a:cs typeface="Roboto"/>
              <a:sym typeface="Roboto"/>
            </a:endParaRPr>
          </a:p>
          <a:p>
            <a:pPr indent="0" lvl="0" marL="0" rtl="0" algn="l">
              <a:lnSpc>
                <a:spcPct val="100000"/>
              </a:lnSpc>
              <a:spcBef>
                <a:spcPts val="1000"/>
              </a:spcBef>
              <a:spcAft>
                <a:spcPts val="0"/>
              </a:spcAft>
              <a:buClr>
                <a:schemeClr val="dk1"/>
              </a:buClr>
              <a:buSzPts val="2600"/>
              <a:buFont typeface="Calibri"/>
              <a:buNone/>
            </a:pPr>
            <a:r>
              <a:t/>
            </a:r>
            <a:endParaRPr sz="1900">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24dd52213bf_0_294"/>
          <p:cNvSpPr txBox="1"/>
          <p:nvPr>
            <p:ph type="title"/>
          </p:nvPr>
        </p:nvSpPr>
        <p:spPr>
          <a:xfrm>
            <a:off x="844076" y="85028"/>
            <a:ext cx="8538600" cy="162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Arial"/>
              <a:buNone/>
            </a:pPr>
            <a:r>
              <a:rPr lang="en-GB">
                <a:latin typeface="Roboto"/>
                <a:ea typeface="Roboto"/>
                <a:cs typeface="Roboto"/>
                <a:sym typeface="Roboto"/>
              </a:rPr>
              <a:t>Rollen</a:t>
            </a:r>
            <a:endParaRPr>
              <a:latin typeface="Roboto"/>
              <a:ea typeface="Roboto"/>
              <a:cs typeface="Roboto"/>
              <a:sym typeface="Roboto"/>
            </a:endParaRPr>
          </a:p>
        </p:txBody>
      </p:sp>
      <p:sp>
        <p:nvSpPr>
          <p:cNvPr id="191" name="Google Shape;191;g24dd52213bf_0_294"/>
          <p:cNvSpPr txBox="1"/>
          <p:nvPr/>
        </p:nvSpPr>
        <p:spPr>
          <a:xfrm>
            <a:off x="6012723" y="1400228"/>
            <a:ext cx="5592900" cy="4355100"/>
          </a:xfrm>
          <a:prstGeom prst="rect">
            <a:avLst/>
          </a:prstGeom>
          <a:noFill/>
          <a:ln>
            <a:noFill/>
          </a:ln>
        </p:spPr>
        <p:txBody>
          <a:bodyPr anchorCtr="0" anchor="t" bIns="45700" lIns="91425" spcFirstLastPara="1" rIns="91425" wrap="square" tIns="45700">
            <a:noAutofit/>
          </a:bodyPr>
          <a:lstStyle/>
          <a:p>
            <a:pPr indent="0" lvl="0" marL="0" rtl="0" algn="l">
              <a:spcBef>
                <a:spcPts val="1000"/>
              </a:spcBef>
              <a:spcAft>
                <a:spcPts val="0"/>
              </a:spcAft>
              <a:buNone/>
            </a:pPr>
            <a:r>
              <a:rPr lang="en-GB" sz="1800">
                <a:solidFill>
                  <a:schemeClr val="dk1"/>
                </a:solidFill>
                <a:latin typeface="Roboto"/>
                <a:ea typeface="Roboto"/>
                <a:cs typeface="Roboto"/>
                <a:sym typeface="Roboto"/>
              </a:rPr>
              <a:t>13. Noa Succer - eiser</a:t>
            </a:r>
            <a:br>
              <a:rPr lang="en-GB" sz="1800">
                <a:solidFill>
                  <a:schemeClr val="dk1"/>
                </a:solidFill>
                <a:latin typeface="Roboto"/>
                <a:ea typeface="Roboto"/>
                <a:cs typeface="Roboto"/>
                <a:sym typeface="Roboto"/>
              </a:rPr>
            </a:br>
            <a:r>
              <a:rPr lang="en-GB" sz="1800">
                <a:solidFill>
                  <a:schemeClr val="dk1"/>
                </a:solidFill>
                <a:latin typeface="Roboto"/>
                <a:ea typeface="Roboto"/>
                <a:cs typeface="Roboto"/>
                <a:sym typeface="Roboto"/>
              </a:rPr>
              <a:t>14. Alex Bonne, CEO YumBurger - verweerder</a:t>
            </a:r>
            <a:br>
              <a:rPr lang="en-GB" sz="1800">
                <a:solidFill>
                  <a:schemeClr val="dk1"/>
                </a:solidFill>
                <a:latin typeface="Roboto"/>
                <a:ea typeface="Roboto"/>
                <a:cs typeface="Roboto"/>
                <a:sym typeface="Roboto"/>
              </a:rPr>
            </a:br>
            <a:r>
              <a:rPr lang="en-GB" sz="1800">
                <a:solidFill>
                  <a:schemeClr val="dk1"/>
                </a:solidFill>
                <a:latin typeface="Roboto"/>
                <a:ea typeface="Roboto"/>
                <a:cs typeface="Roboto"/>
                <a:sym typeface="Roboto"/>
              </a:rPr>
              <a:t>15. Lou De Pacco, vriend(in) / collega Noa</a:t>
            </a:r>
            <a:br>
              <a:rPr lang="en-GB" sz="1800">
                <a:solidFill>
                  <a:schemeClr val="dk1"/>
                </a:solidFill>
                <a:latin typeface="Roboto"/>
                <a:ea typeface="Roboto"/>
                <a:cs typeface="Roboto"/>
                <a:sym typeface="Roboto"/>
              </a:rPr>
            </a:br>
            <a:r>
              <a:rPr lang="en-GB" sz="1800">
                <a:solidFill>
                  <a:schemeClr val="dk1"/>
                </a:solidFill>
                <a:latin typeface="Roboto"/>
                <a:ea typeface="Roboto"/>
                <a:cs typeface="Roboto"/>
                <a:sym typeface="Roboto"/>
              </a:rPr>
              <a:t>16. Nicky Carillus, </a:t>
            </a:r>
            <a:r>
              <a:rPr b="0" i="0" lang="en-GB" sz="1800" u="none" cap="none" strike="noStrike">
                <a:solidFill>
                  <a:schemeClr val="dk1"/>
                </a:solidFill>
                <a:latin typeface="Roboto"/>
                <a:ea typeface="Roboto"/>
                <a:cs typeface="Roboto"/>
                <a:sym typeface="Roboto"/>
              </a:rPr>
              <a:t>ex-medewerker IT-dienst YumBurger </a:t>
            </a:r>
            <a:br>
              <a:rPr lang="en-GB" sz="1800">
                <a:solidFill>
                  <a:schemeClr val="dk1"/>
                </a:solidFill>
                <a:latin typeface="Roboto"/>
                <a:ea typeface="Roboto"/>
                <a:cs typeface="Roboto"/>
                <a:sym typeface="Roboto"/>
              </a:rPr>
            </a:br>
            <a:r>
              <a:rPr lang="en-GB" sz="1800">
                <a:solidFill>
                  <a:schemeClr val="dk1"/>
                </a:solidFill>
                <a:latin typeface="Roboto"/>
                <a:ea typeface="Roboto"/>
                <a:cs typeface="Roboto"/>
                <a:sym typeface="Roboto"/>
              </a:rPr>
              <a:t>17. Yannick Haustein, trainer</a:t>
            </a:r>
            <a:r>
              <a:rPr b="0" i="0" lang="en-GB" sz="1800" u="none" cap="none" strike="noStrike">
                <a:solidFill>
                  <a:schemeClr val="dk1"/>
                </a:solidFill>
                <a:latin typeface="Roboto"/>
                <a:ea typeface="Roboto"/>
                <a:cs typeface="Roboto"/>
                <a:sym typeface="Roboto"/>
              </a:rPr>
              <a:t> </a:t>
            </a:r>
            <a:r>
              <a:rPr lang="en-GB" sz="1800">
                <a:solidFill>
                  <a:schemeClr val="dk1"/>
                </a:solidFill>
                <a:latin typeface="Roboto"/>
                <a:ea typeface="Roboto"/>
                <a:cs typeface="Roboto"/>
                <a:sym typeface="Roboto"/>
              </a:rPr>
              <a:t>voetbalclub Noa</a:t>
            </a:r>
            <a:br>
              <a:rPr lang="en-GB" sz="1800">
                <a:solidFill>
                  <a:schemeClr val="dk1"/>
                </a:solidFill>
                <a:latin typeface="Roboto"/>
                <a:ea typeface="Roboto"/>
                <a:cs typeface="Roboto"/>
                <a:sym typeface="Roboto"/>
              </a:rPr>
            </a:br>
            <a:r>
              <a:rPr lang="en-GB" sz="1800">
                <a:solidFill>
                  <a:schemeClr val="dk1"/>
                </a:solidFill>
                <a:latin typeface="Roboto"/>
                <a:ea typeface="Roboto"/>
                <a:cs typeface="Roboto"/>
                <a:sym typeface="Roboto"/>
              </a:rPr>
              <a:t>18. Kim Succer, </a:t>
            </a:r>
            <a:r>
              <a:rPr b="0" i="0" lang="en-GB" sz="1800" u="none" cap="none" strike="noStrike">
                <a:solidFill>
                  <a:schemeClr val="dk1"/>
                </a:solidFill>
                <a:latin typeface="Roboto"/>
                <a:ea typeface="Roboto"/>
                <a:cs typeface="Roboto"/>
                <a:sym typeface="Roboto"/>
              </a:rPr>
              <a:t>ouder van Noa </a:t>
            </a:r>
            <a:br>
              <a:rPr lang="en-GB" sz="1800">
                <a:solidFill>
                  <a:schemeClr val="dk1"/>
                </a:solidFill>
                <a:latin typeface="Roboto"/>
                <a:ea typeface="Roboto"/>
                <a:cs typeface="Roboto"/>
                <a:sym typeface="Roboto"/>
              </a:rPr>
            </a:br>
            <a:r>
              <a:rPr lang="en-GB" sz="1800">
                <a:solidFill>
                  <a:schemeClr val="dk1"/>
                </a:solidFill>
                <a:latin typeface="Roboto"/>
                <a:ea typeface="Roboto"/>
                <a:cs typeface="Roboto"/>
                <a:sym typeface="Roboto"/>
              </a:rPr>
              <a:t>19. Mel Succer, </a:t>
            </a:r>
            <a:r>
              <a:rPr b="0" i="0" lang="en-GB" sz="1800" u="none" cap="none" strike="noStrike">
                <a:solidFill>
                  <a:schemeClr val="dk1"/>
                </a:solidFill>
                <a:latin typeface="Roboto"/>
                <a:ea typeface="Roboto"/>
                <a:cs typeface="Roboto"/>
                <a:sym typeface="Roboto"/>
              </a:rPr>
              <a:t>broer / zus van Noa</a:t>
            </a:r>
            <a:br>
              <a:rPr lang="en-GB" sz="1800">
                <a:solidFill>
                  <a:schemeClr val="dk1"/>
                </a:solidFill>
                <a:latin typeface="Roboto"/>
                <a:ea typeface="Roboto"/>
                <a:cs typeface="Roboto"/>
                <a:sym typeface="Roboto"/>
              </a:rPr>
            </a:br>
            <a:r>
              <a:rPr lang="en-GB" sz="1800">
                <a:solidFill>
                  <a:schemeClr val="dk1"/>
                </a:solidFill>
                <a:latin typeface="Roboto"/>
                <a:ea typeface="Roboto"/>
                <a:cs typeface="Roboto"/>
                <a:sym typeface="Roboto"/>
              </a:rPr>
              <a:t>20. Bodhi Felt, </a:t>
            </a:r>
            <a:r>
              <a:rPr b="0" i="0" lang="en-GB" sz="1800" u="none" cap="none" strike="noStrike">
                <a:solidFill>
                  <a:schemeClr val="dk1"/>
                </a:solidFill>
                <a:latin typeface="Roboto"/>
                <a:ea typeface="Roboto"/>
                <a:cs typeface="Roboto"/>
                <a:sym typeface="Roboto"/>
              </a:rPr>
              <a:t>teammanager YumBurger winkelstraat</a:t>
            </a:r>
            <a:br>
              <a:rPr lang="en-GB" sz="1800">
                <a:solidFill>
                  <a:schemeClr val="dk1"/>
                </a:solidFill>
                <a:latin typeface="Roboto"/>
                <a:ea typeface="Roboto"/>
                <a:cs typeface="Roboto"/>
                <a:sym typeface="Roboto"/>
              </a:rPr>
            </a:br>
            <a:r>
              <a:rPr lang="en-GB" sz="1800">
                <a:solidFill>
                  <a:schemeClr val="dk1"/>
                </a:solidFill>
                <a:latin typeface="Roboto"/>
                <a:ea typeface="Roboto"/>
                <a:cs typeface="Roboto"/>
                <a:sym typeface="Roboto"/>
              </a:rPr>
              <a:t>21. Charlie Philips, </a:t>
            </a:r>
            <a:r>
              <a:rPr b="0" i="0" lang="en-GB" sz="1800" u="none" cap="none" strike="noStrike">
                <a:solidFill>
                  <a:schemeClr val="dk1"/>
                </a:solidFill>
                <a:latin typeface="Roboto"/>
                <a:ea typeface="Roboto"/>
                <a:cs typeface="Roboto"/>
                <a:sym typeface="Roboto"/>
              </a:rPr>
              <a:t>teammanager YumBurger station</a:t>
            </a:r>
            <a:br>
              <a:rPr lang="en-GB" sz="1800">
                <a:solidFill>
                  <a:schemeClr val="dk1"/>
                </a:solidFill>
                <a:latin typeface="Roboto"/>
                <a:ea typeface="Roboto"/>
                <a:cs typeface="Roboto"/>
                <a:sym typeface="Roboto"/>
              </a:rPr>
            </a:br>
            <a:r>
              <a:rPr lang="en-GB" sz="1800">
                <a:solidFill>
                  <a:schemeClr val="dk1"/>
                </a:solidFill>
                <a:latin typeface="Roboto"/>
                <a:ea typeface="Roboto"/>
                <a:cs typeface="Roboto"/>
                <a:sym typeface="Roboto"/>
              </a:rPr>
              <a:t>22. Kit Savels, </a:t>
            </a:r>
            <a:r>
              <a:rPr b="0" i="0" lang="en-GB" sz="1800" u="none" cap="none" strike="noStrike">
                <a:solidFill>
                  <a:schemeClr val="dk1"/>
                </a:solidFill>
                <a:latin typeface="Roboto"/>
                <a:ea typeface="Roboto"/>
                <a:cs typeface="Roboto"/>
                <a:sym typeface="Roboto"/>
              </a:rPr>
              <a:t>medewerker personeelsdienst</a:t>
            </a:r>
            <a:br>
              <a:rPr lang="en-GB" sz="1800">
                <a:solidFill>
                  <a:schemeClr val="dk1"/>
                </a:solidFill>
                <a:latin typeface="Roboto"/>
                <a:ea typeface="Roboto"/>
                <a:cs typeface="Roboto"/>
                <a:sym typeface="Roboto"/>
              </a:rPr>
            </a:br>
            <a:r>
              <a:rPr lang="en-GB" sz="1800">
                <a:solidFill>
                  <a:schemeClr val="dk1"/>
                </a:solidFill>
                <a:latin typeface="Roboto"/>
                <a:ea typeface="Roboto"/>
                <a:cs typeface="Roboto"/>
                <a:sym typeface="Roboto"/>
              </a:rPr>
              <a:t>23. Dr. Tran, spoedarts</a:t>
            </a:r>
            <a:br>
              <a:rPr lang="en-GB" sz="1800">
                <a:solidFill>
                  <a:schemeClr val="dk1"/>
                </a:solidFill>
                <a:latin typeface="Roboto"/>
                <a:ea typeface="Roboto"/>
                <a:cs typeface="Roboto"/>
                <a:sym typeface="Roboto"/>
              </a:rPr>
            </a:br>
            <a:r>
              <a:rPr lang="en-GB" sz="1800">
                <a:solidFill>
                  <a:schemeClr val="dk1"/>
                </a:solidFill>
                <a:latin typeface="Roboto"/>
                <a:ea typeface="Roboto"/>
                <a:cs typeface="Roboto"/>
                <a:sym typeface="Roboto"/>
              </a:rPr>
              <a:t>24. Sigi Slijkendijks, </a:t>
            </a:r>
            <a:r>
              <a:rPr b="0" i="0" lang="en-GB" sz="1800" u="none" cap="none" strike="noStrike">
                <a:solidFill>
                  <a:schemeClr val="dk1"/>
                </a:solidFill>
                <a:latin typeface="Roboto"/>
                <a:ea typeface="Roboto"/>
                <a:cs typeface="Roboto"/>
                <a:sym typeface="Roboto"/>
              </a:rPr>
              <a:t>directeur personeel</a:t>
            </a:r>
            <a:br>
              <a:rPr lang="en-GB" sz="1800">
                <a:solidFill>
                  <a:schemeClr val="dk1"/>
                </a:solidFill>
                <a:latin typeface="Roboto"/>
                <a:ea typeface="Roboto"/>
                <a:cs typeface="Roboto"/>
                <a:sym typeface="Roboto"/>
              </a:rPr>
            </a:br>
            <a:r>
              <a:rPr lang="en-GB" sz="1800">
                <a:solidFill>
                  <a:schemeClr val="dk1"/>
                </a:solidFill>
                <a:latin typeface="Roboto"/>
                <a:ea typeface="Roboto"/>
                <a:cs typeface="Roboto"/>
                <a:sym typeface="Roboto"/>
              </a:rPr>
              <a:t>25. Bo Kadinsky, </a:t>
            </a:r>
            <a:r>
              <a:rPr b="0" i="0" lang="en-GB" sz="1800" u="none" cap="none" strike="noStrike">
                <a:solidFill>
                  <a:schemeClr val="dk1"/>
                </a:solidFill>
                <a:latin typeface="Roboto"/>
                <a:ea typeface="Roboto"/>
                <a:cs typeface="Roboto"/>
                <a:sym typeface="Roboto"/>
              </a:rPr>
              <a:t>arbeidsauditeur</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1000"/>
              </a:spcBef>
              <a:spcAft>
                <a:spcPts val="0"/>
              </a:spcAft>
              <a:buClr>
                <a:schemeClr val="dk1"/>
              </a:buClr>
              <a:buSzPts val="1800"/>
              <a:buFont typeface="Calibri"/>
              <a:buNone/>
            </a:pPr>
            <a:r>
              <a:t/>
            </a:r>
            <a:endParaRPr b="0" i="0" sz="1800" u="none" cap="none" strike="noStrike">
              <a:solidFill>
                <a:schemeClr val="dk1"/>
              </a:solidFill>
              <a:latin typeface="Roboto"/>
              <a:ea typeface="Roboto"/>
              <a:cs typeface="Roboto"/>
              <a:sym typeface="Roboto"/>
            </a:endParaRPr>
          </a:p>
          <a:p>
            <a:pPr indent="0" lvl="0" marL="0" marR="0" rtl="0" algn="l">
              <a:lnSpc>
                <a:spcPct val="100000"/>
              </a:lnSpc>
              <a:spcBef>
                <a:spcPts val="1000"/>
              </a:spcBef>
              <a:spcAft>
                <a:spcPts val="0"/>
              </a:spcAft>
              <a:buClr>
                <a:schemeClr val="dk1"/>
              </a:buClr>
              <a:buSzPts val="1800"/>
              <a:buFont typeface="Calibri"/>
              <a:buNone/>
            </a:pPr>
            <a:r>
              <a:t/>
            </a:r>
            <a:endParaRPr b="0" i="0" sz="1800" u="none" cap="none" strike="noStrike">
              <a:solidFill>
                <a:schemeClr val="dk1"/>
              </a:solidFill>
              <a:latin typeface="Roboto"/>
              <a:ea typeface="Roboto"/>
              <a:cs typeface="Roboto"/>
              <a:sym typeface="Roboto"/>
            </a:endParaRPr>
          </a:p>
          <a:p>
            <a:pPr indent="0" lvl="0" marL="0" marR="0" rtl="0" algn="l">
              <a:lnSpc>
                <a:spcPct val="100000"/>
              </a:lnSpc>
              <a:spcBef>
                <a:spcPts val="1000"/>
              </a:spcBef>
              <a:spcAft>
                <a:spcPts val="0"/>
              </a:spcAft>
              <a:buClr>
                <a:schemeClr val="dk1"/>
              </a:buClr>
              <a:buSzPts val="1800"/>
              <a:buFont typeface="Calibri"/>
              <a:buNone/>
            </a:pPr>
            <a:r>
              <a:t/>
            </a:r>
            <a:endParaRPr b="0" i="0" sz="1800" u="none" cap="none" strike="noStrike">
              <a:solidFill>
                <a:schemeClr val="dk1"/>
              </a:solidFill>
              <a:latin typeface="Roboto"/>
              <a:ea typeface="Roboto"/>
              <a:cs typeface="Roboto"/>
              <a:sym typeface="Roboto"/>
            </a:endParaRPr>
          </a:p>
        </p:txBody>
      </p:sp>
      <p:sp>
        <p:nvSpPr>
          <p:cNvPr id="192" name="Google Shape;192;g24dd52213bf_0_294"/>
          <p:cNvSpPr txBox="1"/>
          <p:nvPr>
            <p:ph idx="1" type="body"/>
          </p:nvPr>
        </p:nvSpPr>
        <p:spPr>
          <a:xfrm>
            <a:off x="844075" y="1456100"/>
            <a:ext cx="4930800" cy="4643400"/>
          </a:xfrm>
          <a:prstGeom prst="rect">
            <a:avLst/>
          </a:prstGeom>
          <a:noFill/>
          <a:ln>
            <a:noFill/>
          </a:ln>
        </p:spPr>
        <p:txBody>
          <a:bodyPr anchorCtr="0" anchor="t" bIns="45700" lIns="91425" spcFirstLastPara="1" rIns="91425" wrap="square" tIns="45700">
            <a:noAutofit/>
          </a:bodyPr>
          <a:lstStyle/>
          <a:p>
            <a:pPr indent="-342900" lvl="0" marL="457200" rtl="0" algn="l">
              <a:spcBef>
                <a:spcPts val="0"/>
              </a:spcBef>
              <a:spcAft>
                <a:spcPts val="0"/>
              </a:spcAft>
              <a:buSzPts val="1800"/>
              <a:buFont typeface="Roboto"/>
              <a:buAutoNum type="arabicPeriod"/>
            </a:pPr>
            <a:r>
              <a:rPr lang="en-GB" sz="1800">
                <a:latin typeface="Roboto"/>
                <a:ea typeface="Roboto"/>
                <a:cs typeface="Roboto"/>
                <a:sym typeface="Roboto"/>
              </a:rPr>
              <a:t>Rechter Primo Da Silva</a:t>
            </a:r>
            <a:endParaRPr sz="1800">
              <a:latin typeface="Roboto"/>
              <a:ea typeface="Roboto"/>
              <a:cs typeface="Roboto"/>
              <a:sym typeface="Roboto"/>
            </a:endParaRPr>
          </a:p>
          <a:p>
            <a:pPr indent="-342900" lvl="0" marL="457200" rtl="0" algn="l">
              <a:spcBef>
                <a:spcPts val="0"/>
              </a:spcBef>
              <a:spcAft>
                <a:spcPts val="0"/>
              </a:spcAft>
              <a:buSzPts val="1800"/>
              <a:buFont typeface="Roboto"/>
              <a:buAutoNum type="arabicPeriod"/>
            </a:pPr>
            <a:r>
              <a:rPr lang="en-GB" sz="1800">
                <a:latin typeface="Roboto"/>
                <a:ea typeface="Roboto"/>
                <a:cs typeface="Roboto"/>
                <a:sym typeface="Roboto"/>
              </a:rPr>
              <a:t>Rechter Tweefs - voorzitter</a:t>
            </a:r>
            <a:endParaRPr sz="1800">
              <a:latin typeface="Roboto"/>
              <a:ea typeface="Roboto"/>
              <a:cs typeface="Roboto"/>
              <a:sym typeface="Roboto"/>
            </a:endParaRPr>
          </a:p>
          <a:p>
            <a:pPr indent="-342900" lvl="0" marL="457200" rtl="0" algn="l">
              <a:spcBef>
                <a:spcPts val="0"/>
              </a:spcBef>
              <a:spcAft>
                <a:spcPts val="0"/>
              </a:spcAft>
              <a:buSzPts val="1800"/>
              <a:buFont typeface="Roboto"/>
              <a:buAutoNum type="arabicPeriod"/>
            </a:pPr>
            <a:r>
              <a:rPr lang="en-GB" sz="1800">
                <a:latin typeface="Roboto"/>
                <a:ea typeface="Roboto"/>
                <a:cs typeface="Roboto"/>
                <a:sym typeface="Roboto"/>
              </a:rPr>
              <a:t>Rechter Terteires</a:t>
            </a:r>
            <a:endParaRPr sz="1800">
              <a:latin typeface="Roboto"/>
              <a:ea typeface="Roboto"/>
              <a:cs typeface="Roboto"/>
              <a:sym typeface="Roboto"/>
            </a:endParaRPr>
          </a:p>
          <a:p>
            <a:pPr indent="-342900" lvl="0" marL="457200" rtl="0" algn="l">
              <a:spcBef>
                <a:spcPts val="0"/>
              </a:spcBef>
              <a:spcAft>
                <a:spcPts val="0"/>
              </a:spcAft>
              <a:buSzPts val="1800"/>
              <a:buFont typeface="Roboto"/>
              <a:buAutoNum type="arabicPeriod"/>
            </a:pPr>
            <a:r>
              <a:rPr lang="en-GB" sz="1800">
                <a:latin typeface="Roboto"/>
                <a:ea typeface="Roboto"/>
                <a:cs typeface="Roboto"/>
                <a:sym typeface="Roboto"/>
              </a:rPr>
              <a:t>Meester Akens (advocaat eiser A)</a:t>
            </a:r>
            <a:endParaRPr sz="1800">
              <a:latin typeface="Roboto"/>
              <a:ea typeface="Roboto"/>
              <a:cs typeface="Roboto"/>
              <a:sym typeface="Roboto"/>
            </a:endParaRPr>
          </a:p>
          <a:p>
            <a:pPr indent="-342900" lvl="0" marL="457200" rtl="0" algn="l">
              <a:spcBef>
                <a:spcPts val="0"/>
              </a:spcBef>
              <a:spcAft>
                <a:spcPts val="0"/>
              </a:spcAft>
              <a:buSzPts val="1800"/>
              <a:buFont typeface="Roboto"/>
              <a:buAutoNum type="arabicPeriod"/>
            </a:pPr>
            <a:r>
              <a:rPr lang="en-GB" sz="1800">
                <a:latin typeface="Roboto"/>
                <a:ea typeface="Roboto"/>
                <a:cs typeface="Roboto"/>
                <a:sym typeface="Roboto"/>
              </a:rPr>
              <a:t>Meester Boateng (advocaat eiser B)</a:t>
            </a:r>
            <a:endParaRPr sz="1800">
              <a:latin typeface="Roboto"/>
              <a:ea typeface="Roboto"/>
              <a:cs typeface="Roboto"/>
              <a:sym typeface="Roboto"/>
            </a:endParaRPr>
          </a:p>
          <a:p>
            <a:pPr indent="-342900" lvl="0" marL="457200" rtl="0" algn="l">
              <a:spcBef>
                <a:spcPts val="0"/>
              </a:spcBef>
              <a:spcAft>
                <a:spcPts val="0"/>
              </a:spcAft>
              <a:buSzPts val="1800"/>
              <a:buFont typeface="Roboto"/>
              <a:buAutoNum type="arabicPeriod"/>
            </a:pPr>
            <a:r>
              <a:rPr lang="en-GB" sz="1800">
                <a:latin typeface="Roboto"/>
                <a:ea typeface="Roboto"/>
                <a:cs typeface="Roboto"/>
                <a:sym typeface="Roboto"/>
              </a:rPr>
              <a:t>Meester Cruz (advocaat verweerder C)</a:t>
            </a:r>
            <a:endParaRPr sz="1800">
              <a:latin typeface="Roboto"/>
              <a:ea typeface="Roboto"/>
              <a:cs typeface="Roboto"/>
              <a:sym typeface="Roboto"/>
            </a:endParaRPr>
          </a:p>
          <a:p>
            <a:pPr indent="-342900" lvl="0" marL="457200" rtl="0" algn="l">
              <a:spcBef>
                <a:spcPts val="0"/>
              </a:spcBef>
              <a:spcAft>
                <a:spcPts val="0"/>
              </a:spcAft>
              <a:buSzPts val="1800"/>
              <a:buFont typeface="Roboto"/>
              <a:buAutoNum type="arabicPeriod"/>
            </a:pPr>
            <a:r>
              <a:rPr lang="en-GB" sz="1800">
                <a:latin typeface="Roboto"/>
                <a:ea typeface="Roboto"/>
                <a:cs typeface="Roboto"/>
                <a:sym typeface="Roboto"/>
              </a:rPr>
              <a:t>Meester De Smit (advocaat verweerder D)</a:t>
            </a:r>
            <a:endParaRPr sz="1800">
              <a:latin typeface="Roboto"/>
              <a:ea typeface="Roboto"/>
              <a:cs typeface="Roboto"/>
              <a:sym typeface="Roboto"/>
            </a:endParaRPr>
          </a:p>
          <a:p>
            <a:pPr indent="-342900" lvl="0" marL="457200" rtl="0" algn="l">
              <a:spcBef>
                <a:spcPts val="0"/>
              </a:spcBef>
              <a:spcAft>
                <a:spcPts val="0"/>
              </a:spcAft>
              <a:buSzPts val="1800"/>
              <a:buFont typeface="Roboto"/>
              <a:buAutoNum type="arabicPeriod"/>
            </a:pPr>
            <a:r>
              <a:rPr lang="en-GB" sz="1800">
                <a:latin typeface="Roboto"/>
                <a:ea typeface="Roboto"/>
                <a:cs typeface="Roboto"/>
                <a:sym typeface="Roboto"/>
              </a:rPr>
              <a:t>Griffier</a:t>
            </a:r>
            <a:endParaRPr sz="1800">
              <a:latin typeface="Roboto"/>
              <a:ea typeface="Roboto"/>
              <a:cs typeface="Roboto"/>
              <a:sym typeface="Roboto"/>
            </a:endParaRPr>
          </a:p>
          <a:p>
            <a:pPr indent="-342900" lvl="0" marL="457200" rtl="0" algn="l">
              <a:spcBef>
                <a:spcPts val="0"/>
              </a:spcBef>
              <a:spcAft>
                <a:spcPts val="0"/>
              </a:spcAft>
              <a:buSzPts val="1800"/>
              <a:buFont typeface="Roboto"/>
              <a:buAutoNum type="arabicPeriod"/>
            </a:pPr>
            <a:r>
              <a:rPr lang="en-GB" sz="1800">
                <a:latin typeface="Roboto"/>
                <a:ea typeface="Roboto"/>
                <a:cs typeface="Roboto"/>
                <a:sym typeface="Roboto"/>
              </a:rPr>
              <a:t>Bode</a:t>
            </a:r>
            <a:endParaRPr sz="1800">
              <a:latin typeface="Roboto"/>
              <a:ea typeface="Roboto"/>
              <a:cs typeface="Roboto"/>
              <a:sym typeface="Roboto"/>
            </a:endParaRPr>
          </a:p>
          <a:p>
            <a:pPr indent="-342900" lvl="0" marL="457200" rtl="0" algn="l">
              <a:spcBef>
                <a:spcPts val="0"/>
              </a:spcBef>
              <a:spcAft>
                <a:spcPts val="0"/>
              </a:spcAft>
              <a:buSzPts val="1800"/>
              <a:buFont typeface="Roboto"/>
              <a:buAutoNum type="arabicPeriod"/>
            </a:pPr>
            <a:r>
              <a:rPr lang="en-GB" sz="1800">
                <a:latin typeface="Roboto"/>
                <a:ea typeface="Roboto"/>
                <a:cs typeface="Roboto"/>
                <a:sym typeface="Roboto"/>
              </a:rPr>
              <a:t>Journalist</a:t>
            </a:r>
            <a:endParaRPr sz="1800">
              <a:latin typeface="Roboto"/>
              <a:ea typeface="Roboto"/>
              <a:cs typeface="Roboto"/>
              <a:sym typeface="Roboto"/>
            </a:endParaRPr>
          </a:p>
          <a:p>
            <a:pPr indent="-342900" lvl="0" marL="457200" rtl="0" algn="l">
              <a:spcBef>
                <a:spcPts val="0"/>
              </a:spcBef>
              <a:spcAft>
                <a:spcPts val="0"/>
              </a:spcAft>
              <a:buSzPts val="1800"/>
              <a:buFont typeface="Roboto"/>
              <a:buAutoNum type="arabicPeriod"/>
            </a:pPr>
            <a:r>
              <a:rPr lang="en-GB" sz="1800">
                <a:latin typeface="Roboto"/>
                <a:ea typeface="Roboto"/>
                <a:cs typeface="Roboto"/>
                <a:sym typeface="Roboto"/>
              </a:rPr>
              <a:t>Journalist</a:t>
            </a:r>
            <a:endParaRPr sz="1800">
              <a:latin typeface="Roboto"/>
              <a:ea typeface="Roboto"/>
              <a:cs typeface="Roboto"/>
              <a:sym typeface="Roboto"/>
            </a:endParaRPr>
          </a:p>
          <a:p>
            <a:pPr indent="-342900" lvl="0" marL="457200" rtl="0" algn="l">
              <a:spcBef>
                <a:spcPts val="0"/>
              </a:spcBef>
              <a:spcAft>
                <a:spcPts val="0"/>
              </a:spcAft>
              <a:buSzPts val="1800"/>
              <a:buFont typeface="Roboto"/>
              <a:buAutoNum type="arabicPeriod"/>
            </a:pPr>
            <a:r>
              <a:rPr lang="en-GB" sz="1800">
                <a:latin typeface="Roboto"/>
                <a:ea typeface="Roboto"/>
                <a:cs typeface="Roboto"/>
                <a:sym typeface="Roboto"/>
              </a:rPr>
              <a:t>Journalist</a:t>
            </a:r>
            <a:endParaRPr sz="1800">
              <a:latin typeface="Roboto"/>
              <a:ea typeface="Roboto"/>
              <a:cs typeface="Roboto"/>
              <a:sym typeface="Roboto"/>
            </a:endParaRPr>
          </a:p>
          <a:p>
            <a:pPr indent="0" lvl="0" marL="0" rtl="0" algn="l">
              <a:lnSpc>
                <a:spcPct val="100000"/>
              </a:lnSpc>
              <a:spcBef>
                <a:spcPts val="0"/>
              </a:spcBef>
              <a:spcAft>
                <a:spcPts val="0"/>
              </a:spcAft>
              <a:buClr>
                <a:schemeClr val="dk1"/>
              </a:buClr>
              <a:buSzPts val="1800"/>
              <a:buFont typeface="Calibri"/>
              <a:buNone/>
            </a:pPr>
            <a:r>
              <a:t/>
            </a:r>
            <a:endParaRPr>
              <a:latin typeface="Roboto"/>
              <a:ea typeface="Roboto"/>
              <a:cs typeface="Roboto"/>
              <a:sym typeface="Roboto"/>
            </a:endParaRPr>
          </a:p>
          <a:p>
            <a:pPr indent="0" lvl="0" marL="0" rtl="0" algn="l">
              <a:lnSpc>
                <a:spcPct val="100000"/>
              </a:lnSpc>
              <a:spcBef>
                <a:spcPts val="1000"/>
              </a:spcBef>
              <a:spcAft>
                <a:spcPts val="0"/>
              </a:spcAft>
              <a:buClr>
                <a:schemeClr val="dk1"/>
              </a:buClr>
              <a:buSzPts val="1800"/>
              <a:buFont typeface="Calibri"/>
              <a:buNone/>
            </a:pPr>
            <a:r>
              <a:t/>
            </a:r>
            <a:endParaRPr>
              <a:latin typeface="Roboto"/>
              <a:ea typeface="Roboto"/>
              <a:cs typeface="Roboto"/>
              <a:sym typeface="Roboto"/>
            </a:endParaRPr>
          </a:p>
          <a:p>
            <a:pPr indent="0" lvl="0" marL="0" rtl="0" algn="l">
              <a:lnSpc>
                <a:spcPct val="100000"/>
              </a:lnSpc>
              <a:spcBef>
                <a:spcPts val="1000"/>
              </a:spcBef>
              <a:spcAft>
                <a:spcPts val="0"/>
              </a:spcAft>
              <a:buClr>
                <a:schemeClr val="dk1"/>
              </a:buClr>
              <a:buSzPts val="1800"/>
              <a:buFont typeface="Calibri"/>
              <a:buNone/>
            </a:pPr>
            <a:r>
              <a:t/>
            </a:r>
            <a:endParaRPr sz="1800">
              <a:latin typeface="Roboto"/>
              <a:ea typeface="Roboto"/>
              <a:cs typeface="Roboto"/>
              <a:sym typeface="Roboto"/>
            </a:endParaRPr>
          </a:p>
          <a:p>
            <a:pPr indent="0" lvl="0" marL="0" rtl="0" algn="l">
              <a:lnSpc>
                <a:spcPct val="100000"/>
              </a:lnSpc>
              <a:spcBef>
                <a:spcPts val="1000"/>
              </a:spcBef>
              <a:spcAft>
                <a:spcPts val="0"/>
              </a:spcAft>
              <a:buClr>
                <a:schemeClr val="dk1"/>
              </a:buClr>
              <a:buSzPts val="1800"/>
              <a:buFont typeface="Calibri"/>
              <a:buNone/>
            </a:pPr>
            <a:r>
              <a:t/>
            </a:r>
            <a:endParaRPr sz="1800">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g24dd52213bf_0_297"/>
          <p:cNvSpPr txBox="1"/>
          <p:nvPr>
            <p:ph type="title"/>
          </p:nvPr>
        </p:nvSpPr>
        <p:spPr>
          <a:xfrm>
            <a:off x="1072695" y="1006746"/>
            <a:ext cx="8538600" cy="162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Arial"/>
              <a:buNone/>
            </a:pPr>
            <a:r>
              <a:rPr lang="en-GB">
                <a:latin typeface="Roboto"/>
                <a:ea typeface="Roboto"/>
                <a:cs typeface="Roboto"/>
                <a:sym typeface="Roboto"/>
              </a:rPr>
              <a:t>Hoe verloopt onze rechtszaak?</a:t>
            </a:r>
            <a:endParaRPr>
              <a:latin typeface="Roboto"/>
              <a:ea typeface="Roboto"/>
              <a:cs typeface="Roboto"/>
              <a:sym typeface="Roboto"/>
            </a:endParaRPr>
          </a:p>
        </p:txBody>
      </p:sp>
      <p:sp>
        <p:nvSpPr>
          <p:cNvPr id="198" name="Google Shape;198;g24dd52213bf_0_297"/>
          <p:cNvSpPr txBox="1"/>
          <p:nvPr>
            <p:ph idx="1" type="body"/>
          </p:nvPr>
        </p:nvSpPr>
        <p:spPr>
          <a:xfrm>
            <a:off x="2250775" y="2402275"/>
            <a:ext cx="9739500" cy="4203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4000"/>
              <a:buFont typeface="Calibri"/>
              <a:buNone/>
            </a:pPr>
            <a:r>
              <a:rPr lang="en-GB" sz="4000">
                <a:latin typeface="Roboto"/>
                <a:ea typeface="Roboto"/>
                <a:cs typeface="Roboto"/>
                <a:sym typeface="Roboto"/>
              </a:rPr>
              <a:t>1. Ondervragingen</a:t>
            </a:r>
            <a:endParaRPr>
              <a:latin typeface="Roboto"/>
              <a:ea typeface="Roboto"/>
              <a:cs typeface="Roboto"/>
              <a:sym typeface="Roboto"/>
            </a:endParaRPr>
          </a:p>
          <a:p>
            <a:pPr indent="0" lvl="0" marL="0" rtl="0" algn="l">
              <a:lnSpc>
                <a:spcPct val="100000"/>
              </a:lnSpc>
              <a:spcBef>
                <a:spcPts val="1000"/>
              </a:spcBef>
              <a:spcAft>
                <a:spcPts val="0"/>
              </a:spcAft>
              <a:buClr>
                <a:schemeClr val="dk1"/>
              </a:buClr>
              <a:buSzPts val="4000"/>
              <a:buFont typeface="Calibri"/>
              <a:buNone/>
            </a:pPr>
            <a:r>
              <a:rPr lang="en-GB" sz="4000">
                <a:latin typeface="Roboto"/>
                <a:ea typeface="Roboto"/>
                <a:cs typeface="Roboto"/>
                <a:sym typeface="Roboto"/>
              </a:rPr>
              <a:t>2. Pleidooien van de advocaten</a:t>
            </a:r>
            <a:endParaRPr>
              <a:latin typeface="Roboto"/>
              <a:ea typeface="Roboto"/>
              <a:cs typeface="Roboto"/>
              <a:sym typeface="Roboto"/>
            </a:endParaRPr>
          </a:p>
          <a:p>
            <a:pPr indent="0" lvl="0" marL="0" rtl="0" algn="l">
              <a:lnSpc>
                <a:spcPct val="100000"/>
              </a:lnSpc>
              <a:spcBef>
                <a:spcPts val="1000"/>
              </a:spcBef>
              <a:spcAft>
                <a:spcPts val="0"/>
              </a:spcAft>
              <a:buClr>
                <a:schemeClr val="dk1"/>
              </a:buClr>
              <a:buSzPts val="4000"/>
              <a:buFont typeface="Calibri"/>
              <a:buNone/>
            </a:pPr>
            <a:r>
              <a:rPr lang="en-GB" sz="4000">
                <a:latin typeface="Roboto"/>
                <a:ea typeface="Roboto"/>
                <a:cs typeface="Roboto"/>
                <a:sym typeface="Roboto"/>
              </a:rPr>
              <a:t>3. Oordeel van de rechters </a:t>
            </a:r>
            <a:br>
              <a:rPr lang="en-GB" sz="4000">
                <a:latin typeface="Roboto"/>
                <a:ea typeface="Roboto"/>
                <a:cs typeface="Roboto"/>
                <a:sym typeface="Roboto"/>
              </a:rPr>
            </a:br>
            <a:endParaRPr>
              <a:latin typeface="Roboto"/>
              <a:ea typeface="Roboto"/>
              <a:cs typeface="Roboto"/>
              <a:sym typeface="Roboto"/>
            </a:endParaRPr>
          </a:p>
        </p:txBody>
      </p:sp>
      <p:sp>
        <p:nvSpPr>
          <p:cNvPr id="199" name="Google Shape;199;g24dd52213bf_0_297"/>
          <p:cNvSpPr/>
          <p:nvPr/>
        </p:nvSpPr>
        <p:spPr>
          <a:xfrm>
            <a:off x="1697164" y="4028188"/>
            <a:ext cx="386100" cy="3861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0" name="Google Shape;200;g24dd52213bf_0_297"/>
          <p:cNvSpPr/>
          <p:nvPr/>
        </p:nvSpPr>
        <p:spPr>
          <a:xfrm>
            <a:off x="1697163" y="2636827"/>
            <a:ext cx="386100" cy="3861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1" name="Google Shape;201;g24dd52213bf_0_297"/>
          <p:cNvSpPr/>
          <p:nvPr/>
        </p:nvSpPr>
        <p:spPr>
          <a:xfrm>
            <a:off x="1697164" y="3337487"/>
            <a:ext cx="386100" cy="3861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g24dd52213bf_0_243"/>
          <p:cNvSpPr txBox="1"/>
          <p:nvPr>
            <p:ph type="title"/>
          </p:nvPr>
        </p:nvSpPr>
        <p:spPr>
          <a:xfrm>
            <a:off x="1328651" y="540328"/>
            <a:ext cx="8538600" cy="162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Arial"/>
              <a:buNone/>
            </a:pPr>
            <a:r>
              <a:rPr lang="en-GB">
                <a:latin typeface="Roboto"/>
                <a:ea typeface="Roboto"/>
                <a:cs typeface="Roboto"/>
                <a:sym typeface="Roboto"/>
              </a:rPr>
              <a:t>Scheiding der machten </a:t>
            </a:r>
            <a:br>
              <a:rPr lang="en-GB">
                <a:latin typeface="Roboto"/>
                <a:ea typeface="Roboto"/>
                <a:cs typeface="Roboto"/>
                <a:sym typeface="Roboto"/>
              </a:rPr>
            </a:br>
            <a:r>
              <a:rPr lang="en-GB" sz="3500">
                <a:latin typeface="Roboto"/>
                <a:ea typeface="Roboto"/>
                <a:cs typeface="Roboto"/>
                <a:sym typeface="Roboto"/>
              </a:rPr>
              <a:t>in onze rechtsstaat</a:t>
            </a:r>
            <a:endParaRPr sz="3500">
              <a:latin typeface="Roboto"/>
              <a:ea typeface="Roboto"/>
              <a:cs typeface="Roboto"/>
              <a:sym typeface="Roboto"/>
            </a:endParaRPr>
          </a:p>
        </p:txBody>
      </p:sp>
      <p:pic>
        <p:nvPicPr>
          <p:cNvPr id="58" name="Google Shape;58;g24dd52213bf_0_243"/>
          <p:cNvPicPr preferRelativeResize="0"/>
          <p:nvPr/>
        </p:nvPicPr>
        <p:blipFill rotWithShape="1">
          <a:blip r:embed="rId3">
            <a:alphaModFix/>
          </a:blip>
          <a:srcRect b="0" l="0" r="0" t="0"/>
          <a:stretch/>
        </p:blipFill>
        <p:spPr>
          <a:xfrm>
            <a:off x="4352625" y="2161225"/>
            <a:ext cx="3926450" cy="3926450"/>
          </a:xfrm>
          <a:prstGeom prst="rect">
            <a:avLst/>
          </a:prstGeom>
          <a:noFill/>
          <a:ln>
            <a:noFill/>
          </a:ln>
        </p:spPr>
      </p:pic>
      <p:sp>
        <p:nvSpPr>
          <p:cNvPr id="59" name="Google Shape;59;g24dd52213bf_0_243"/>
          <p:cNvSpPr txBox="1"/>
          <p:nvPr/>
        </p:nvSpPr>
        <p:spPr>
          <a:xfrm>
            <a:off x="8040350" y="2394850"/>
            <a:ext cx="2988000" cy="380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000000"/>
                </a:solidFill>
                <a:latin typeface="Caveat"/>
                <a:ea typeface="Caveat"/>
                <a:cs typeface="Caveat"/>
                <a:sym typeface="Caveat"/>
              </a:rPr>
              <a:t>Rechten in wetten formuleren</a:t>
            </a:r>
            <a:endParaRPr b="0" i="0" sz="1900" u="none" cap="none" strike="noStrike">
              <a:solidFill>
                <a:srgbClr val="000000"/>
              </a:solidFill>
              <a:latin typeface="Caveat"/>
              <a:ea typeface="Caveat"/>
              <a:cs typeface="Caveat"/>
              <a:sym typeface="Caveat"/>
            </a:endParaRPr>
          </a:p>
        </p:txBody>
      </p:sp>
      <p:sp>
        <p:nvSpPr>
          <p:cNvPr id="60" name="Google Shape;60;g24dd52213bf_0_243"/>
          <p:cNvSpPr txBox="1"/>
          <p:nvPr/>
        </p:nvSpPr>
        <p:spPr>
          <a:xfrm>
            <a:off x="8404150" y="3999000"/>
            <a:ext cx="3300900" cy="380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000000"/>
                </a:solidFill>
                <a:latin typeface="Caveat"/>
                <a:ea typeface="Caveat"/>
                <a:cs typeface="Caveat"/>
                <a:sym typeface="Caveat"/>
              </a:rPr>
              <a:t>Naleving van de wetten controleren</a:t>
            </a:r>
            <a:endParaRPr b="0" i="0" sz="1900" u="none" cap="none" strike="noStrike">
              <a:solidFill>
                <a:srgbClr val="000000"/>
              </a:solidFill>
              <a:latin typeface="Caveat"/>
              <a:ea typeface="Caveat"/>
              <a:cs typeface="Caveat"/>
              <a:sym typeface="Caveat"/>
            </a:endParaRPr>
          </a:p>
        </p:txBody>
      </p:sp>
      <p:sp>
        <p:nvSpPr>
          <p:cNvPr id="61" name="Google Shape;61;g24dd52213bf_0_243"/>
          <p:cNvSpPr txBox="1"/>
          <p:nvPr/>
        </p:nvSpPr>
        <p:spPr>
          <a:xfrm>
            <a:off x="1051725" y="5264900"/>
            <a:ext cx="3300900" cy="380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000000"/>
                </a:solidFill>
                <a:latin typeface="Caveat"/>
                <a:ea typeface="Caveat"/>
                <a:cs typeface="Caveat"/>
                <a:sym typeface="Caveat"/>
              </a:rPr>
              <a:t>Straffen geven aan overtreders</a:t>
            </a:r>
            <a:endParaRPr b="0" i="0" sz="1900" u="none" cap="none" strike="noStrike">
              <a:solidFill>
                <a:srgbClr val="000000"/>
              </a:solidFill>
              <a:latin typeface="Caveat"/>
              <a:ea typeface="Caveat"/>
              <a:cs typeface="Caveat"/>
              <a:sym typeface="Caveat"/>
            </a:endParaRPr>
          </a:p>
        </p:txBody>
      </p:sp>
      <p:cxnSp>
        <p:nvCxnSpPr>
          <p:cNvPr id="62" name="Google Shape;62;g24dd52213bf_0_243"/>
          <p:cNvCxnSpPr>
            <a:endCxn id="59" idx="1"/>
          </p:cNvCxnSpPr>
          <p:nvPr/>
        </p:nvCxnSpPr>
        <p:spPr>
          <a:xfrm flipH="1" rot="10800000">
            <a:off x="7236950" y="2585200"/>
            <a:ext cx="803400" cy="288900"/>
          </a:xfrm>
          <a:prstGeom prst="straightConnector1">
            <a:avLst/>
          </a:prstGeom>
          <a:noFill/>
          <a:ln cap="flat" cmpd="sng" w="9525">
            <a:solidFill>
              <a:schemeClr val="dk2"/>
            </a:solidFill>
            <a:prstDash val="solid"/>
            <a:round/>
            <a:headEnd len="sm" w="sm" type="none"/>
            <a:tailEnd len="med" w="med" type="triangle"/>
          </a:ln>
        </p:spPr>
      </p:cxnSp>
      <p:cxnSp>
        <p:nvCxnSpPr>
          <p:cNvPr id="63" name="Google Shape;63;g24dd52213bf_0_243"/>
          <p:cNvCxnSpPr/>
          <p:nvPr/>
        </p:nvCxnSpPr>
        <p:spPr>
          <a:xfrm flipH="1" rot="10800000">
            <a:off x="7600750" y="4245775"/>
            <a:ext cx="803400" cy="288900"/>
          </a:xfrm>
          <a:prstGeom prst="straightConnector1">
            <a:avLst/>
          </a:prstGeom>
          <a:noFill/>
          <a:ln cap="flat" cmpd="sng" w="9525">
            <a:solidFill>
              <a:schemeClr val="dk2"/>
            </a:solidFill>
            <a:prstDash val="solid"/>
            <a:round/>
            <a:headEnd len="sm" w="sm" type="none"/>
            <a:tailEnd len="med" w="med" type="triangle"/>
          </a:ln>
        </p:spPr>
      </p:cxnSp>
      <p:cxnSp>
        <p:nvCxnSpPr>
          <p:cNvPr id="64" name="Google Shape;64;g24dd52213bf_0_243"/>
          <p:cNvCxnSpPr/>
          <p:nvPr/>
        </p:nvCxnSpPr>
        <p:spPr>
          <a:xfrm flipH="1">
            <a:off x="3910675" y="4968975"/>
            <a:ext cx="798000" cy="371700"/>
          </a:xfrm>
          <a:prstGeom prst="straightConnector1">
            <a:avLst/>
          </a:prstGeom>
          <a:noFill/>
          <a:ln cap="flat" cmpd="sng" w="9525">
            <a:solidFill>
              <a:schemeClr val="dk2"/>
            </a:solidFill>
            <a:prstDash val="solid"/>
            <a:round/>
            <a:headEnd len="sm" w="sm"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g24dd52213bf_0_246"/>
          <p:cNvSpPr txBox="1"/>
          <p:nvPr>
            <p:ph type="title"/>
          </p:nvPr>
        </p:nvSpPr>
        <p:spPr>
          <a:xfrm>
            <a:off x="1328651" y="540328"/>
            <a:ext cx="8538600" cy="162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Arial"/>
              <a:buNone/>
            </a:pPr>
            <a:r>
              <a:rPr lang="en-GB">
                <a:latin typeface="Roboto"/>
                <a:ea typeface="Roboto"/>
                <a:cs typeface="Roboto"/>
                <a:sym typeface="Roboto"/>
              </a:rPr>
              <a:t>Zo veel rechtbanken!</a:t>
            </a:r>
            <a:br>
              <a:rPr lang="en-GB">
                <a:latin typeface="Roboto"/>
                <a:ea typeface="Roboto"/>
                <a:cs typeface="Roboto"/>
                <a:sym typeface="Roboto"/>
              </a:rPr>
            </a:br>
            <a:endParaRPr>
              <a:latin typeface="Roboto"/>
              <a:ea typeface="Roboto"/>
              <a:cs typeface="Roboto"/>
              <a:sym typeface="Roboto"/>
            </a:endParaRPr>
          </a:p>
        </p:txBody>
      </p:sp>
      <p:pic>
        <p:nvPicPr>
          <p:cNvPr id="70" name="Google Shape;70;g24dd52213bf_0_246"/>
          <p:cNvPicPr preferRelativeResize="0"/>
          <p:nvPr/>
        </p:nvPicPr>
        <p:blipFill rotWithShape="1">
          <a:blip r:embed="rId3">
            <a:alphaModFix/>
          </a:blip>
          <a:srcRect b="0" l="0" r="0" t="0"/>
          <a:stretch/>
        </p:blipFill>
        <p:spPr>
          <a:xfrm>
            <a:off x="4372975" y="1444001"/>
            <a:ext cx="4339075" cy="4831399"/>
          </a:xfrm>
          <a:prstGeom prst="rect">
            <a:avLst/>
          </a:prstGeom>
          <a:noFill/>
          <a:ln>
            <a:noFill/>
          </a:ln>
        </p:spPr>
      </p:pic>
      <p:sp>
        <p:nvSpPr>
          <p:cNvPr id="71" name="Google Shape;71;g24dd52213bf_0_246"/>
          <p:cNvSpPr/>
          <p:nvPr/>
        </p:nvSpPr>
        <p:spPr>
          <a:xfrm rot="7716443">
            <a:off x="4225408" y="3057066"/>
            <a:ext cx="409628" cy="353265"/>
          </a:xfrm>
          <a:prstGeom prst="triangle">
            <a:avLst>
              <a:gd fmla="val 50000"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 name="Google Shape;72;g24dd52213bf_0_246"/>
          <p:cNvSpPr/>
          <p:nvPr/>
        </p:nvSpPr>
        <p:spPr>
          <a:xfrm rot="7716443">
            <a:off x="4074386" y="2927501"/>
            <a:ext cx="409628" cy="353265"/>
          </a:xfrm>
          <a:prstGeom prst="triangle">
            <a:avLst>
              <a:gd fmla="val 50000"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 name="Google Shape;73;g24dd52213bf_0_246"/>
          <p:cNvSpPr/>
          <p:nvPr/>
        </p:nvSpPr>
        <p:spPr>
          <a:xfrm rot="7732564">
            <a:off x="3902042" y="2786782"/>
            <a:ext cx="409631" cy="353314"/>
          </a:xfrm>
          <a:prstGeom prst="triangle">
            <a:avLst>
              <a:gd fmla="val 50000"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g24dd52213bf_0_249"/>
          <p:cNvSpPr txBox="1"/>
          <p:nvPr>
            <p:ph type="title"/>
          </p:nvPr>
        </p:nvSpPr>
        <p:spPr>
          <a:xfrm>
            <a:off x="758196" y="555739"/>
            <a:ext cx="8538600" cy="162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Arial"/>
              <a:buNone/>
            </a:pPr>
            <a:r>
              <a:rPr lang="en-GB">
                <a:latin typeface="Roboto"/>
                <a:ea typeface="Roboto"/>
                <a:cs typeface="Roboto"/>
                <a:sym typeface="Roboto"/>
              </a:rPr>
              <a:t>Een </a:t>
            </a:r>
            <a:r>
              <a:rPr lang="en-GB">
                <a:latin typeface="Roboto"/>
                <a:ea typeface="Roboto"/>
                <a:cs typeface="Roboto"/>
                <a:sym typeface="Roboto"/>
              </a:rPr>
              <a:t>rechtbank</a:t>
            </a:r>
            <a:endParaRPr>
              <a:latin typeface="Roboto"/>
              <a:ea typeface="Roboto"/>
              <a:cs typeface="Roboto"/>
              <a:sym typeface="Roboto"/>
            </a:endParaRPr>
          </a:p>
        </p:txBody>
      </p:sp>
      <p:pic>
        <p:nvPicPr>
          <p:cNvPr id="79" name="Google Shape;79;g24dd52213bf_0_249"/>
          <p:cNvPicPr preferRelativeResize="0"/>
          <p:nvPr/>
        </p:nvPicPr>
        <p:blipFill rotWithShape="1">
          <a:blip r:embed="rId3">
            <a:alphaModFix/>
          </a:blip>
          <a:srcRect b="0" l="0" r="0" t="0"/>
          <a:stretch/>
        </p:blipFill>
        <p:spPr>
          <a:xfrm>
            <a:off x="3215050" y="1908825"/>
            <a:ext cx="5761900" cy="4321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g24dd52213bf_0_252"/>
          <p:cNvPicPr preferRelativeResize="0"/>
          <p:nvPr/>
        </p:nvPicPr>
        <p:blipFill rotWithShape="1">
          <a:blip r:embed="rId3">
            <a:alphaModFix/>
          </a:blip>
          <a:srcRect b="0" l="0" r="0" t="0"/>
          <a:stretch/>
        </p:blipFill>
        <p:spPr>
          <a:xfrm>
            <a:off x="2438400" y="10"/>
            <a:ext cx="7951336"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g2a0562f9004_0_5"/>
          <p:cNvSpPr txBox="1"/>
          <p:nvPr>
            <p:ph type="title"/>
          </p:nvPr>
        </p:nvSpPr>
        <p:spPr>
          <a:xfrm>
            <a:off x="758196" y="555739"/>
            <a:ext cx="8538600" cy="162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Arial"/>
              <a:buNone/>
            </a:pPr>
            <a:r>
              <a:rPr lang="en-GB">
                <a:latin typeface="Roboto"/>
                <a:ea typeface="Roboto"/>
                <a:cs typeface="Roboto"/>
                <a:sym typeface="Roboto"/>
              </a:rPr>
              <a:t>De arbeidsrechtbank</a:t>
            </a:r>
            <a:endParaRPr>
              <a:latin typeface="Roboto"/>
              <a:ea typeface="Roboto"/>
              <a:cs typeface="Roboto"/>
              <a:sym typeface="Roboto"/>
            </a:endParaRPr>
          </a:p>
        </p:txBody>
      </p:sp>
      <p:pic>
        <p:nvPicPr>
          <p:cNvPr id="90" name="Google Shape;90;g2a0562f9004_0_5"/>
          <p:cNvPicPr preferRelativeResize="0"/>
          <p:nvPr/>
        </p:nvPicPr>
        <p:blipFill>
          <a:blip r:embed="rId3">
            <a:alphaModFix/>
          </a:blip>
          <a:stretch>
            <a:fillRect/>
          </a:stretch>
        </p:blipFill>
        <p:spPr>
          <a:xfrm>
            <a:off x="3084538" y="2016175"/>
            <a:ext cx="6022925" cy="45171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24dd52213bf_0_255"/>
          <p:cNvSpPr txBox="1"/>
          <p:nvPr>
            <p:ph type="title"/>
          </p:nvPr>
        </p:nvSpPr>
        <p:spPr>
          <a:xfrm>
            <a:off x="605796" y="403339"/>
            <a:ext cx="8538600" cy="162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Arial"/>
              <a:buNone/>
            </a:pPr>
            <a:r>
              <a:rPr lang="en-GB">
                <a:latin typeface="Roboto"/>
                <a:ea typeface="Roboto"/>
                <a:cs typeface="Roboto"/>
                <a:sym typeface="Roboto"/>
              </a:rPr>
              <a:t>Wat doet de advocaat?</a:t>
            </a:r>
            <a:endParaRPr>
              <a:latin typeface="Roboto"/>
              <a:ea typeface="Roboto"/>
              <a:cs typeface="Roboto"/>
              <a:sym typeface="Roboto"/>
            </a:endParaRPr>
          </a:p>
        </p:txBody>
      </p:sp>
      <p:sp>
        <p:nvSpPr>
          <p:cNvPr id="96" name="Google Shape;96;g24dd52213bf_0_255"/>
          <p:cNvSpPr txBox="1"/>
          <p:nvPr/>
        </p:nvSpPr>
        <p:spPr>
          <a:xfrm>
            <a:off x="8392725" y="2172250"/>
            <a:ext cx="3524400" cy="2780700"/>
          </a:xfrm>
          <a:prstGeom prst="rect">
            <a:avLst/>
          </a:prstGeom>
          <a:noFill/>
          <a:ln>
            <a:noFill/>
          </a:ln>
        </p:spPr>
        <p:txBody>
          <a:bodyPr anchorCtr="0" anchor="t" bIns="91425" lIns="91425" spcFirstLastPara="1" rIns="91425" wrap="square" tIns="91425">
            <a:noAutofit/>
          </a:bodyPr>
          <a:lstStyle/>
          <a:p>
            <a:pPr indent="-425450" lvl="0" marL="457200" marR="0" rtl="0" algn="l">
              <a:lnSpc>
                <a:spcPct val="100000"/>
              </a:lnSpc>
              <a:spcBef>
                <a:spcPts val="0"/>
              </a:spcBef>
              <a:spcAft>
                <a:spcPts val="0"/>
              </a:spcAft>
              <a:buClr>
                <a:schemeClr val="dk1"/>
              </a:buClr>
              <a:buSzPts val="3100"/>
              <a:buFont typeface="Arial"/>
              <a:buChar char="●"/>
            </a:pPr>
            <a:r>
              <a:rPr b="0" i="0" lang="en-GB" sz="3100" u="none" cap="none" strike="noStrike">
                <a:solidFill>
                  <a:schemeClr val="dk1"/>
                </a:solidFill>
                <a:latin typeface="Arial"/>
                <a:ea typeface="Arial"/>
                <a:cs typeface="Arial"/>
                <a:sym typeface="Arial"/>
              </a:rPr>
              <a:t>Luistert</a:t>
            </a:r>
            <a:endParaRPr b="0" i="0" sz="3100" u="none" cap="none" strike="noStrike">
              <a:solidFill>
                <a:schemeClr val="dk1"/>
              </a:solidFill>
              <a:latin typeface="Arial"/>
              <a:ea typeface="Arial"/>
              <a:cs typeface="Arial"/>
              <a:sym typeface="Arial"/>
            </a:endParaRPr>
          </a:p>
          <a:p>
            <a:pPr indent="-425450" lvl="0" marL="457200" marR="0" rtl="0" algn="l">
              <a:lnSpc>
                <a:spcPct val="100000"/>
              </a:lnSpc>
              <a:spcBef>
                <a:spcPts val="0"/>
              </a:spcBef>
              <a:spcAft>
                <a:spcPts val="0"/>
              </a:spcAft>
              <a:buClr>
                <a:schemeClr val="dk1"/>
              </a:buClr>
              <a:buSzPts val="3100"/>
              <a:buFont typeface="Arial"/>
              <a:buChar char="●"/>
            </a:pPr>
            <a:r>
              <a:rPr b="0" i="0" lang="en-GB" sz="3100" u="none" cap="none" strike="noStrike">
                <a:solidFill>
                  <a:schemeClr val="dk1"/>
                </a:solidFill>
                <a:latin typeface="Arial"/>
                <a:ea typeface="Arial"/>
                <a:cs typeface="Arial"/>
                <a:sym typeface="Arial"/>
              </a:rPr>
              <a:t>Zoekt uit</a:t>
            </a:r>
            <a:endParaRPr b="0" i="0" sz="3100" u="none" cap="none" strike="noStrike">
              <a:solidFill>
                <a:schemeClr val="dk1"/>
              </a:solidFill>
              <a:latin typeface="Arial"/>
              <a:ea typeface="Arial"/>
              <a:cs typeface="Arial"/>
              <a:sym typeface="Arial"/>
            </a:endParaRPr>
          </a:p>
          <a:p>
            <a:pPr indent="-425450" lvl="0" marL="457200" marR="0" rtl="0" algn="l">
              <a:lnSpc>
                <a:spcPct val="100000"/>
              </a:lnSpc>
              <a:spcBef>
                <a:spcPts val="0"/>
              </a:spcBef>
              <a:spcAft>
                <a:spcPts val="0"/>
              </a:spcAft>
              <a:buClr>
                <a:schemeClr val="dk1"/>
              </a:buClr>
              <a:buSzPts val="3100"/>
              <a:buFont typeface="Arial"/>
              <a:buChar char="●"/>
            </a:pPr>
            <a:r>
              <a:rPr b="0" i="0" lang="en-GB" sz="3100" u="none" cap="none" strike="noStrike">
                <a:solidFill>
                  <a:schemeClr val="dk1"/>
                </a:solidFill>
                <a:latin typeface="Arial"/>
                <a:ea typeface="Arial"/>
                <a:cs typeface="Arial"/>
                <a:sym typeface="Arial"/>
              </a:rPr>
              <a:t>Adviseert</a:t>
            </a:r>
            <a:endParaRPr b="0" i="0" sz="3100" u="none" cap="none" strike="noStrike">
              <a:solidFill>
                <a:schemeClr val="dk1"/>
              </a:solidFill>
              <a:latin typeface="Arial"/>
              <a:ea typeface="Arial"/>
              <a:cs typeface="Arial"/>
              <a:sym typeface="Arial"/>
            </a:endParaRPr>
          </a:p>
          <a:p>
            <a:pPr indent="-425450" lvl="0" marL="457200" marR="0" rtl="0" algn="l">
              <a:lnSpc>
                <a:spcPct val="100000"/>
              </a:lnSpc>
              <a:spcBef>
                <a:spcPts val="0"/>
              </a:spcBef>
              <a:spcAft>
                <a:spcPts val="0"/>
              </a:spcAft>
              <a:buClr>
                <a:schemeClr val="dk1"/>
              </a:buClr>
              <a:buSzPts val="3100"/>
              <a:buFont typeface="Arial"/>
              <a:buChar char="●"/>
            </a:pPr>
            <a:r>
              <a:rPr b="0" i="0" lang="en-GB" sz="3100" u="none" cap="none" strike="noStrike">
                <a:solidFill>
                  <a:schemeClr val="dk1"/>
                </a:solidFill>
                <a:latin typeface="Arial"/>
                <a:ea typeface="Arial"/>
                <a:cs typeface="Arial"/>
                <a:sym typeface="Arial"/>
              </a:rPr>
              <a:t>Onderhandelt</a:t>
            </a:r>
            <a:endParaRPr b="0" i="0" sz="3100" u="none" cap="none" strike="noStrike">
              <a:solidFill>
                <a:schemeClr val="dk1"/>
              </a:solidFill>
              <a:latin typeface="Arial"/>
              <a:ea typeface="Arial"/>
              <a:cs typeface="Arial"/>
              <a:sym typeface="Arial"/>
            </a:endParaRPr>
          </a:p>
          <a:p>
            <a:pPr indent="-425450" lvl="0" marL="457200" marR="0" rtl="0" algn="l">
              <a:lnSpc>
                <a:spcPct val="100000"/>
              </a:lnSpc>
              <a:spcBef>
                <a:spcPts val="0"/>
              </a:spcBef>
              <a:spcAft>
                <a:spcPts val="0"/>
              </a:spcAft>
              <a:buClr>
                <a:schemeClr val="dk1"/>
              </a:buClr>
              <a:buSzPts val="3100"/>
              <a:buFont typeface="Arial"/>
              <a:buChar char="●"/>
            </a:pPr>
            <a:r>
              <a:rPr b="0" i="0" lang="en-GB" sz="3100" u="none" cap="none" strike="noStrike">
                <a:solidFill>
                  <a:schemeClr val="dk1"/>
                </a:solidFill>
                <a:latin typeface="Arial"/>
                <a:ea typeface="Arial"/>
                <a:cs typeface="Arial"/>
                <a:sym typeface="Arial"/>
              </a:rPr>
              <a:t>Pleit</a:t>
            </a:r>
            <a:endParaRPr b="0" i="0" sz="3100" u="none" cap="none" strike="noStrike">
              <a:solidFill>
                <a:schemeClr val="dk1"/>
              </a:solidFill>
              <a:latin typeface="Arial"/>
              <a:ea typeface="Arial"/>
              <a:cs typeface="Arial"/>
              <a:sym typeface="Arial"/>
            </a:endParaRPr>
          </a:p>
        </p:txBody>
      </p:sp>
      <p:pic>
        <p:nvPicPr>
          <p:cNvPr id="97" name="Google Shape;97;g24dd52213bf_0_255"/>
          <p:cNvPicPr preferRelativeResize="0"/>
          <p:nvPr/>
        </p:nvPicPr>
        <p:blipFill rotWithShape="1">
          <a:blip r:embed="rId3">
            <a:alphaModFix/>
          </a:blip>
          <a:srcRect b="0" l="0" r="0" t="0"/>
          <a:stretch/>
        </p:blipFill>
        <p:spPr>
          <a:xfrm>
            <a:off x="1716350" y="1810675"/>
            <a:ext cx="6011250" cy="4007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24dd52213bf_0_258"/>
          <p:cNvSpPr txBox="1"/>
          <p:nvPr>
            <p:ph type="title"/>
          </p:nvPr>
        </p:nvSpPr>
        <p:spPr>
          <a:xfrm>
            <a:off x="1350005" y="1335884"/>
            <a:ext cx="9001200" cy="16209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800"/>
              <a:buFont typeface="Arial"/>
              <a:buNone/>
            </a:pPr>
            <a:r>
              <a:rPr lang="en-GB" sz="4800">
                <a:solidFill>
                  <a:schemeClr val="dk1"/>
                </a:solidFill>
                <a:latin typeface="Roboto"/>
                <a:ea typeface="Roboto"/>
                <a:cs typeface="Roboto"/>
                <a:sym typeface="Roboto"/>
              </a:rPr>
              <a:t>Noa Succer</a:t>
            </a:r>
            <a:r>
              <a:rPr lang="en-GB" sz="4800">
                <a:latin typeface="Roboto"/>
                <a:ea typeface="Roboto"/>
                <a:cs typeface="Roboto"/>
                <a:sym typeface="Roboto"/>
              </a:rPr>
              <a:t> </a:t>
            </a:r>
            <a:br>
              <a:rPr lang="en-GB" sz="4800">
                <a:latin typeface="Roboto"/>
                <a:ea typeface="Roboto"/>
                <a:cs typeface="Roboto"/>
                <a:sym typeface="Roboto"/>
              </a:rPr>
            </a:br>
            <a:r>
              <a:rPr lang="en-GB" sz="4800">
                <a:latin typeface="Roboto"/>
                <a:ea typeface="Roboto"/>
                <a:cs typeface="Roboto"/>
                <a:sym typeface="Roboto"/>
              </a:rPr>
              <a:t>versus </a:t>
            </a:r>
            <a:br>
              <a:rPr lang="en-GB" sz="4800">
                <a:latin typeface="Roboto"/>
                <a:ea typeface="Roboto"/>
                <a:cs typeface="Roboto"/>
                <a:sym typeface="Roboto"/>
              </a:rPr>
            </a:br>
            <a:r>
              <a:rPr lang="en-GB" sz="4800">
                <a:solidFill>
                  <a:schemeClr val="dk1"/>
                </a:solidFill>
                <a:latin typeface="Roboto"/>
                <a:ea typeface="Roboto"/>
                <a:cs typeface="Roboto"/>
                <a:sym typeface="Roboto"/>
              </a:rPr>
              <a:t>YumBurger NV</a:t>
            </a:r>
            <a:endParaRPr sz="4800">
              <a:solidFill>
                <a:schemeClr val="dk1"/>
              </a:solidFill>
              <a:latin typeface="Roboto"/>
              <a:ea typeface="Roboto"/>
              <a:cs typeface="Roboto"/>
              <a:sym typeface="Roboto"/>
            </a:endParaRPr>
          </a:p>
          <a:p>
            <a:pPr indent="0" lvl="0" marL="0" rtl="0" algn="ctr">
              <a:lnSpc>
                <a:spcPct val="90000"/>
              </a:lnSpc>
              <a:spcBef>
                <a:spcPts val="0"/>
              </a:spcBef>
              <a:spcAft>
                <a:spcPts val="0"/>
              </a:spcAft>
              <a:buClr>
                <a:schemeClr val="accent1"/>
              </a:buClr>
              <a:buSzPts val="4800"/>
              <a:buFont typeface="Arial"/>
              <a:buNone/>
            </a:pPr>
            <a:r>
              <a:rPr lang="en-GB" sz="2300" u="sng">
                <a:latin typeface="Roboto"/>
                <a:ea typeface="Roboto"/>
                <a:cs typeface="Roboto"/>
                <a:sym typeface="Roboto"/>
              </a:rPr>
              <a:t>C</a:t>
            </a:r>
            <a:r>
              <a:rPr lang="en-GB" sz="2300">
                <a:latin typeface="Roboto"/>
                <a:ea typeface="Roboto"/>
                <a:cs typeface="Roboto"/>
                <a:sym typeface="Roboto"/>
              </a:rPr>
              <a:t>hief </a:t>
            </a:r>
            <a:r>
              <a:rPr lang="en-GB" sz="2300" u="sng">
                <a:latin typeface="Roboto"/>
                <a:ea typeface="Roboto"/>
                <a:cs typeface="Roboto"/>
                <a:sym typeface="Roboto"/>
              </a:rPr>
              <a:t>E</a:t>
            </a:r>
            <a:r>
              <a:rPr lang="en-GB" sz="2300">
                <a:latin typeface="Roboto"/>
                <a:ea typeface="Roboto"/>
                <a:cs typeface="Roboto"/>
                <a:sym typeface="Roboto"/>
              </a:rPr>
              <a:t>xecutive </a:t>
            </a:r>
            <a:r>
              <a:rPr lang="en-GB" sz="2300" u="sng">
                <a:latin typeface="Roboto"/>
                <a:ea typeface="Roboto"/>
                <a:cs typeface="Roboto"/>
                <a:sym typeface="Roboto"/>
              </a:rPr>
              <a:t>O</a:t>
            </a:r>
            <a:r>
              <a:rPr lang="en-GB" sz="2300">
                <a:latin typeface="Roboto"/>
                <a:ea typeface="Roboto"/>
                <a:cs typeface="Roboto"/>
                <a:sym typeface="Roboto"/>
              </a:rPr>
              <a:t>fficer Alex Bonne</a:t>
            </a:r>
            <a:endParaRPr sz="2300">
              <a:latin typeface="Roboto"/>
              <a:ea typeface="Roboto"/>
              <a:cs typeface="Roboto"/>
              <a:sym typeface="Roboto"/>
            </a:endParaRPr>
          </a:p>
        </p:txBody>
      </p:sp>
      <p:sp>
        <p:nvSpPr>
          <p:cNvPr id="103" name="Google Shape;103;g24dd52213bf_0_258"/>
          <p:cNvSpPr txBox="1"/>
          <p:nvPr/>
        </p:nvSpPr>
        <p:spPr>
          <a:xfrm>
            <a:off x="715055" y="3655573"/>
            <a:ext cx="10271100" cy="14553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Noa zegt dat YumBurger moet betalen: voor </a:t>
            </a:r>
            <a:r>
              <a:rPr b="1" i="0" lang="en-GB" sz="2400" u="none" cap="none" strike="noStrike">
                <a:solidFill>
                  <a:schemeClr val="dk1"/>
                </a:solidFill>
                <a:latin typeface="Arial"/>
                <a:ea typeface="Arial"/>
                <a:cs typeface="Arial"/>
                <a:sym typeface="Arial"/>
              </a:rPr>
              <a:t>werkuren en voor andere kosten</a:t>
            </a:r>
            <a:r>
              <a:rPr b="0" i="0" lang="en-GB" sz="2400" u="none" cap="none" strike="noStrike">
                <a:solidFill>
                  <a:schemeClr val="dk1"/>
                </a:solidFill>
                <a:latin typeface="Arial"/>
                <a:ea typeface="Arial"/>
                <a:cs typeface="Arial"/>
                <a:sym typeface="Arial"/>
              </a:rPr>
              <a:t> als jobstudent, daar heeft Noa recht op. Bovendien werd Noa </a:t>
            </a:r>
            <a:r>
              <a:rPr b="1" i="0" lang="en-GB" sz="2400" u="none" cap="none" strike="noStrike">
                <a:solidFill>
                  <a:schemeClr val="dk1"/>
                </a:solidFill>
                <a:latin typeface="Arial"/>
                <a:ea typeface="Arial"/>
                <a:cs typeface="Arial"/>
                <a:sym typeface="Arial"/>
              </a:rPr>
              <a:t>gediscrimineerd</a:t>
            </a:r>
            <a:r>
              <a:rPr b="0" i="0" lang="en-GB" sz="2400" u="none" cap="none" strike="noStrike">
                <a:solidFill>
                  <a:schemeClr val="dk1"/>
                </a:solidFill>
                <a:latin typeface="Arial"/>
                <a:ea typeface="Arial"/>
                <a:cs typeface="Arial"/>
                <a:sym typeface="Arial"/>
              </a:rPr>
              <a:t> op de werkvloer. Noa eist </a:t>
            </a:r>
            <a:r>
              <a:rPr b="1" i="0" lang="en-GB" sz="2400" u="none" cap="none" strike="noStrike">
                <a:solidFill>
                  <a:schemeClr val="dk1"/>
                </a:solidFill>
                <a:latin typeface="Arial"/>
                <a:ea typeface="Arial"/>
                <a:cs typeface="Arial"/>
                <a:sym typeface="Arial"/>
              </a:rPr>
              <a:t>4850 euro</a:t>
            </a:r>
            <a:r>
              <a:rPr b="0" i="0" lang="en-GB" sz="2400" u="none" cap="none" strike="noStrike">
                <a:solidFill>
                  <a:schemeClr val="dk1"/>
                </a:solidFill>
                <a:latin typeface="Arial"/>
                <a:ea typeface="Arial"/>
                <a:cs typeface="Arial"/>
                <a:sym typeface="Arial"/>
              </a:rPr>
              <a:t> van YumBurger. </a:t>
            </a:r>
            <a:endParaRPr b="0" i="0" sz="24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Arial"/>
              <a:ea typeface="Arial"/>
              <a:cs typeface="Arial"/>
              <a:sym typeface="Arial"/>
            </a:endParaRPr>
          </a:p>
          <a:p>
            <a:pPr indent="-381000" lvl="0" marL="4572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YumBurger aan de andere kant zegt dat Noa nooit in een filiaal heeft gewerkt …</a:t>
            </a:r>
            <a:endParaRPr b="0" i="0" sz="26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Kantoorthema">
  <a:themeElements>
    <a:clrScheme name="ADVOCAAT OP SCHOOL">
      <a:dk1>
        <a:srgbClr val="282F64"/>
      </a:dk1>
      <a:lt1>
        <a:srgbClr val="FFFFFF"/>
      </a:lt1>
      <a:dk2>
        <a:srgbClr val="282F64"/>
      </a:dk2>
      <a:lt2>
        <a:srgbClr val="FFC344"/>
      </a:lt2>
      <a:accent1>
        <a:srgbClr val="F15924"/>
      </a:accent1>
      <a:accent2>
        <a:srgbClr val="FFC344"/>
      </a:accent2>
      <a:accent3>
        <a:srgbClr val="7E71B3"/>
      </a:accent3>
      <a:accent4>
        <a:srgbClr val="01AE43"/>
      </a:accent4>
      <a:accent5>
        <a:srgbClr val="282F64"/>
      </a:accent5>
      <a:accent6>
        <a:srgbClr val="FFFFFF"/>
      </a:accent6>
      <a:hlink>
        <a:srgbClr val="282F64"/>
      </a:hlink>
      <a:folHlink>
        <a:srgbClr val="7E71B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2023-05-12T09:03:34Z</dcterms:created>
  <dc:creator>Cédric Houfflijn</dc:creator>
</cp:coreProperties>
</file>