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Pangolin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RVDlo7VdDOT1s/PFc5daek2W7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22" Type="http://schemas.openxmlformats.org/officeDocument/2006/relationships/font" Target="fonts/Pangolin-regular.fntdata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/>
            </a:br>
            <a:endParaRPr/>
          </a:p>
        </p:txBody>
      </p:sp>
      <p:sp>
        <p:nvSpPr>
          <p:cNvPr id="119" name="Google Shape;11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af495a882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4af495a882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/>
            </a:br>
            <a:endParaRPr/>
          </a:p>
        </p:txBody>
      </p:sp>
      <p:sp>
        <p:nvSpPr>
          <p:cNvPr id="150" name="Google Shape;150;g24af495a882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af495a88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4af495a88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g24af495a88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af495a882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24af495a882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/>
            </a:br>
            <a:endParaRPr/>
          </a:p>
        </p:txBody>
      </p:sp>
      <p:sp>
        <p:nvSpPr>
          <p:cNvPr id="60" name="Google Shape;60;g24af495a882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af495a882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24af495a882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g24af495a882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af495a882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24af495a882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8c43e4acc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288c43e4acc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/>
            </a:br>
            <a:endParaRPr/>
          </a:p>
        </p:txBody>
      </p:sp>
      <p:sp>
        <p:nvSpPr>
          <p:cNvPr id="91" name="Google Shape;91;g288c43e4acc_1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af495a882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4af495a882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24af495a882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RAAG">
  <p:cSld name="VRAAG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 txBox="1"/>
          <p:nvPr>
            <p:ph type="title"/>
          </p:nvPr>
        </p:nvSpPr>
        <p:spPr>
          <a:xfrm>
            <a:off x="1328651" y="540328"/>
            <a:ext cx="8538556" cy="1620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" type="body"/>
          </p:nvPr>
        </p:nvSpPr>
        <p:spPr>
          <a:xfrm>
            <a:off x="1901132" y="2539023"/>
            <a:ext cx="8868535" cy="2851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eldia">
  <p:cSld name="3_Titeldia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ITLEG">
  <p:cSld name="UITLEG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2"/>
          <p:cNvSpPr/>
          <p:nvPr/>
        </p:nvSpPr>
        <p:spPr>
          <a:xfrm>
            <a:off x="1506980" y="2625145"/>
            <a:ext cx="1925904" cy="1660262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2"/>
          <p:cNvSpPr/>
          <p:nvPr/>
        </p:nvSpPr>
        <p:spPr>
          <a:xfrm>
            <a:off x="5251731" y="2572593"/>
            <a:ext cx="1683143" cy="16831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2"/>
          <p:cNvSpPr/>
          <p:nvPr/>
        </p:nvSpPr>
        <p:spPr>
          <a:xfrm>
            <a:off x="8786089" y="2572593"/>
            <a:ext cx="1712814" cy="17128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UITLEG">
  <p:cSld name="1_UITLEG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/>
          <p:nvPr/>
        </p:nvSpPr>
        <p:spPr>
          <a:xfrm>
            <a:off x="1506980" y="2625145"/>
            <a:ext cx="1925904" cy="1660262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3"/>
          <p:cNvSpPr/>
          <p:nvPr/>
        </p:nvSpPr>
        <p:spPr>
          <a:xfrm>
            <a:off x="5251731" y="2572593"/>
            <a:ext cx="1683143" cy="16831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3"/>
          <p:cNvSpPr/>
          <p:nvPr/>
        </p:nvSpPr>
        <p:spPr>
          <a:xfrm>
            <a:off x="8786089" y="2572593"/>
            <a:ext cx="1712814" cy="17128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RAAG">
  <p:cSld name="1_VRAAG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4"/>
          <p:cNvSpPr txBox="1"/>
          <p:nvPr>
            <p:ph type="title"/>
          </p:nvPr>
        </p:nvSpPr>
        <p:spPr>
          <a:xfrm>
            <a:off x="1328651" y="540328"/>
            <a:ext cx="8538556" cy="1620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IET WAAR">
  <p:cSld name="NIET WAA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5"/>
          <p:cNvSpPr txBox="1"/>
          <p:nvPr>
            <p:ph type="title"/>
          </p:nvPr>
        </p:nvSpPr>
        <p:spPr>
          <a:xfrm>
            <a:off x="1328651" y="540328"/>
            <a:ext cx="8538556" cy="1620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AR">
  <p:cSld name="WAA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6"/>
          <p:cNvSpPr txBox="1"/>
          <p:nvPr>
            <p:ph type="title"/>
          </p:nvPr>
        </p:nvSpPr>
        <p:spPr>
          <a:xfrm>
            <a:off x="1328651" y="540328"/>
            <a:ext cx="8538556" cy="1620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AR MAAR OOK NIET">
  <p:cSld name="WAAR MAAR OOK NIE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7"/>
          <p:cNvSpPr txBox="1"/>
          <p:nvPr>
            <p:ph type="title"/>
          </p:nvPr>
        </p:nvSpPr>
        <p:spPr>
          <a:xfrm>
            <a:off x="1328651" y="540328"/>
            <a:ext cx="8538556" cy="1620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IDE">
  <p:cSld name="BE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8"/>
          <p:cNvSpPr txBox="1"/>
          <p:nvPr>
            <p:ph type="title"/>
          </p:nvPr>
        </p:nvSpPr>
        <p:spPr>
          <a:xfrm>
            <a:off x="1328651" y="540328"/>
            <a:ext cx="8538556" cy="1620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>
            <p:ph type="title"/>
          </p:nvPr>
        </p:nvSpPr>
        <p:spPr>
          <a:xfrm>
            <a:off x="539999" y="2618550"/>
            <a:ext cx="111120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b="0" lang="en-GB" sz="4800">
                <a:latin typeface="Pangolin"/>
                <a:ea typeface="Pangolin"/>
                <a:cs typeface="Pangolin"/>
                <a:sym typeface="Pangolin"/>
              </a:rPr>
              <a:t>We spelen …</a:t>
            </a:r>
            <a:endParaRPr sz="9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en-GB" sz="9400">
                <a:latin typeface="Pangolin"/>
                <a:ea typeface="Pangolin"/>
                <a:cs typeface="Pangolin"/>
                <a:sym typeface="Pangolin"/>
              </a:rPr>
              <a:t>De zaak van de verdwenen vogels</a:t>
            </a:r>
            <a:endParaRPr sz="86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/>
          <p:nvPr>
            <p:ph type="title"/>
          </p:nvPr>
        </p:nvSpPr>
        <p:spPr>
          <a:xfrm>
            <a:off x="1072701" y="1006750"/>
            <a:ext cx="102771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Sam wordt door Robin beschuldigd van: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2" name="Google Shape;122;p11"/>
          <p:cNvSpPr txBox="1"/>
          <p:nvPr>
            <p:ph idx="1" type="body"/>
          </p:nvPr>
        </p:nvSpPr>
        <p:spPr>
          <a:xfrm>
            <a:off x="2250770" y="2402285"/>
            <a:ext cx="8868535" cy="4203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>
                <a:latin typeface="Pangolin"/>
                <a:ea typeface="Pangolin"/>
                <a:cs typeface="Pangolin"/>
                <a:sym typeface="Pangolin"/>
              </a:rPr>
              <a:t>Inbraak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>
                <a:latin typeface="Pangolin"/>
                <a:ea typeface="Pangolin"/>
                <a:cs typeface="Pangolin"/>
                <a:sym typeface="Pangolin"/>
              </a:rPr>
              <a:t>Diefstal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>
                <a:latin typeface="Pangolin"/>
                <a:ea typeface="Pangolin"/>
                <a:cs typeface="Pangolin"/>
                <a:sym typeface="Pangolin"/>
              </a:rPr>
              <a:t>Schade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3" name="Google Shape;123;p11"/>
          <p:cNvSpPr/>
          <p:nvPr/>
        </p:nvSpPr>
        <p:spPr>
          <a:xfrm>
            <a:off x="1697164" y="4028188"/>
            <a:ext cx="385969" cy="3859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1"/>
          <p:cNvSpPr/>
          <p:nvPr/>
        </p:nvSpPr>
        <p:spPr>
          <a:xfrm>
            <a:off x="1697163" y="2636827"/>
            <a:ext cx="385969" cy="3859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1697164" y="3337487"/>
            <a:ext cx="385969" cy="3859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1328651" y="540328"/>
            <a:ext cx="8538556" cy="1620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WETTEN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>
            <a:off x="1901132" y="1998921"/>
            <a:ext cx="8868535" cy="3391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GB">
                <a:latin typeface="Pangolin"/>
                <a:ea typeface="Pangolin"/>
                <a:cs typeface="Pangolin"/>
                <a:sym typeface="Pangolin"/>
              </a:rPr>
              <a:t>Wetgeving rond diefstal: </a:t>
            </a:r>
            <a:r>
              <a:rPr lang="en-GB">
                <a:latin typeface="Pangolin"/>
                <a:ea typeface="Pangolin"/>
                <a:cs typeface="Pangolin"/>
                <a:sym typeface="Pangolin"/>
              </a:rPr>
              <a:t>Je mag niets stelen van iemand anders.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GB">
                <a:latin typeface="Pangolin"/>
                <a:ea typeface="Pangolin"/>
                <a:cs typeface="Pangolin"/>
                <a:sym typeface="Pangolin"/>
              </a:rPr>
              <a:t>Wetgeving rond inbraak: </a:t>
            </a:r>
            <a:r>
              <a:rPr lang="en-GB">
                <a:latin typeface="Pangolin"/>
                <a:ea typeface="Pangolin"/>
                <a:cs typeface="Pangolin"/>
                <a:sym typeface="Pangolin"/>
              </a:rPr>
              <a:t>Je mag nergens binnengaan zonder toestemming van de eigenaar.  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GB">
                <a:latin typeface="Pangolin"/>
                <a:ea typeface="Pangolin"/>
                <a:cs typeface="Pangolin"/>
                <a:sym typeface="Pangolin"/>
              </a:rPr>
              <a:t>Wetgeving rond schade: </a:t>
            </a:r>
            <a:r>
              <a:rPr lang="en-GB">
                <a:latin typeface="Pangolin"/>
                <a:ea typeface="Pangolin"/>
                <a:cs typeface="Pangolin"/>
                <a:sym typeface="Pangolin"/>
              </a:rPr>
              <a:t>Je mag niet iets met opzet kapot maken.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1356906" y="2161310"/>
            <a:ext cx="353196" cy="3531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1356906" y="3069915"/>
            <a:ext cx="353196" cy="3531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/>
          <p:nvPr/>
        </p:nvSpPr>
        <p:spPr>
          <a:xfrm>
            <a:off x="1356906" y="3981925"/>
            <a:ext cx="353100" cy="3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/>
          <p:nvPr>
            <p:ph type="title"/>
          </p:nvPr>
        </p:nvSpPr>
        <p:spPr>
          <a:xfrm>
            <a:off x="570351" y="354500"/>
            <a:ext cx="35415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Rollen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4" name="Google Shape;144;p13"/>
          <p:cNvSpPr txBox="1"/>
          <p:nvPr>
            <p:ph idx="1" type="body"/>
          </p:nvPr>
        </p:nvSpPr>
        <p:spPr>
          <a:xfrm>
            <a:off x="702825" y="1818400"/>
            <a:ext cx="5592900" cy="4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R</a:t>
            </a: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echter Primo Da Silva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Rechter Tweefs - voorzitter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Rechter Terteires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Meester Akens (advocaat klager A)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Meester Boateng (advocaat klager B)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Meester Cruz (advocaat beklaagde C)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Meester De Smit (advocaat beklaagde D)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Griffier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Bode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Journalist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Journalist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ngolin"/>
              <a:buAutoNum type="arabicPeriod"/>
            </a:pPr>
            <a:r>
              <a:rPr lang="en-GB" sz="2000">
                <a:latin typeface="Pangolin"/>
                <a:ea typeface="Pangolin"/>
                <a:cs typeface="Pangolin"/>
                <a:sym typeface="Pangolin"/>
              </a:rPr>
              <a:t>Journalist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6192098" y="1818403"/>
            <a:ext cx="5592900" cy="43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13. </a:t>
            </a: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Robin Tromson (klager)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14. Charlie Tromson (kind / klasgenoot)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15. Sam Kinnoa (beklaagde)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16. Len Kinnoa (ouder)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17. Pim Kinnoa (broer / zus)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18. Henny Onsea (trainer)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19. Jacky Forein (leerkracht)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20. Joos Perkers (ouder Charlie / partner)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21. Bobbie Tromson (grootouder)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22. Chris Tromson (broer / zus)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23. Professor Abbasov (expert vogels)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24. Professor Fiermans (expert computers)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25. Professor Montero (expert elektriciteit)</a:t>
            </a: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146" name="Google Shape;1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af495a882_0_43"/>
          <p:cNvSpPr txBox="1"/>
          <p:nvPr>
            <p:ph type="title"/>
          </p:nvPr>
        </p:nvSpPr>
        <p:spPr>
          <a:xfrm>
            <a:off x="1072695" y="1006746"/>
            <a:ext cx="85386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Hoe verloopt onze rechtszaak?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3" name="Google Shape;153;g24af495a882_0_43"/>
          <p:cNvSpPr txBox="1"/>
          <p:nvPr>
            <p:ph idx="1" type="body"/>
          </p:nvPr>
        </p:nvSpPr>
        <p:spPr>
          <a:xfrm>
            <a:off x="2250775" y="2402275"/>
            <a:ext cx="9739500" cy="4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>
                <a:latin typeface="Pangolin"/>
                <a:ea typeface="Pangolin"/>
                <a:cs typeface="Pangolin"/>
                <a:sym typeface="Pangolin"/>
              </a:rPr>
              <a:t>1. Ondervragingen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>
                <a:latin typeface="Pangolin"/>
                <a:ea typeface="Pangolin"/>
                <a:cs typeface="Pangolin"/>
                <a:sym typeface="Pangolin"/>
              </a:rPr>
              <a:t>2. Pleidooien van de advocaten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>
                <a:latin typeface="Pangolin"/>
                <a:ea typeface="Pangolin"/>
                <a:cs typeface="Pangolin"/>
                <a:sym typeface="Pangolin"/>
              </a:rPr>
              <a:t>3. Oordeel van de rechters </a:t>
            </a:r>
            <a:br>
              <a:rPr lang="en-GB" sz="4000">
                <a:latin typeface="Pangolin"/>
                <a:ea typeface="Pangolin"/>
                <a:cs typeface="Pangolin"/>
                <a:sym typeface="Pangolin"/>
              </a:rPr>
            </a:b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4" name="Google Shape;154;g24af495a882_0_43"/>
          <p:cNvSpPr/>
          <p:nvPr/>
        </p:nvSpPr>
        <p:spPr>
          <a:xfrm>
            <a:off x="1697164" y="4028188"/>
            <a:ext cx="386100" cy="38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4af495a882_0_43"/>
          <p:cNvSpPr/>
          <p:nvPr/>
        </p:nvSpPr>
        <p:spPr>
          <a:xfrm>
            <a:off x="1697163" y="2636827"/>
            <a:ext cx="386100" cy="38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4af495a882_0_43"/>
          <p:cNvSpPr/>
          <p:nvPr/>
        </p:nvSpPr>
        <p:spPr>
          <a:xfrm>
            <a:off x="1697164" y="3337487"/>
            <a:ext cx="386100" cy="38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24af495a882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4af495a882_0_0"/>
          <p:cNvSpPr txBox="1"/>
          <p:nvPr>
            <p:ph type="title"/>
          </p:nvPr>
        </p:nvSpPr>
        <p:spPr>
          <a:xfrm>
            <a:off x="1364105" y="2618509"/>
            <a:ext cx="90012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b="0" i="1" lang="en-GB" sz="4800">
                <a:latin typeface="Pangolin"/>
                <a:ea typeface="Pangolin"/>
                <a:cs typeface="Pangolin"/>
                <a:sym typeface="Pangolin"/>
              </a:rPr>
              <a:t>De rechtszaak tussen</a:t>
            </a:r>
            <a:br>
              <a:rPr b="0" lang="en-GB" sz="4800">
                <a:latin typeface="Pangolin"/>
                <a:ea typeface="Pangolin"/>
                <a:cs typeface="Pangolin"/>
                <a:sym typeface="Pangolin"/>
              </a:rPr>
            </a:br>
            <a:r>
              <a:rPr b="0" lang="en-GB" sz="4800">
                <a:latin typeface="Pangolin"/>
                <a:ea typeface="Pangolin"/>
                <a:cs typeface="Pangolin"/>
                <a:sym typeface="Pangolin"/>
              </a:rPr>
              <a:t> </a:t>
            </a:r>
            <a:br>
              <a:rPr lang="en-GB" sz="4800">
                <a:latin typeface="Pangolin"/>
                <a:ea typeface="Pangolin"/>
                <a:cs typeface="Pangolin"/>
                <a:sym typeface="Pangolin"/>
              </a:rPr>
            </a:br>
            <a:r>
              <a:rPr lang="en-GB" sz="4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Robin Tromson </a:t>
            </a:r>
            <a:br>
              <a:rPr lang="en-GB" sz="4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</a:br>
            <a:r>
              <a:rPr lang="en-GB" sz="4800">
                <a:latin typeface="Pangolin"/>
                <a:ea typeface="Pangolin"/>
                <a:cs typeface="Pangolin"/>
                <a:sym typeface="Pangolin"/>
              </a:rPr>
              <a:t>en </a:t>
            </a:r>
            <a:br>
              <a:rPr lang="en-GB" sz="4800">
                <a:latin typeface="Pangolin"/>
                <a:ea typeface="Pangolin"/>
                <a:cs typeface="Pangolin"/>
                <a:sym typeface="Pangolin"/>
              </a:rPr>
            </a:br>
            <a:r>
              <a:rPr lang="en-GB" sz="4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Sam Kinnoy</a:t>
            </a:r>
            <a:br>
              <a:rPr lang="en-GB" sz="4800">
                <a:latin typeface="Pangolin"/>
                <a:ea typeface="Pangolin"/>
                <a:cs typeface="Pangolin"/>
                <a:sym typeface="Pangolin"/>
              </a:rPr>
            </a:br>
            <a:br>
              <a:rPr lang="en-GB" sz="4800">
                <a:latin typeface="Pangolin"/>
                <a:ea typeface="Pangolin"/>
                <a:cs typeface="Pangolin"/>
                <a:sym typeface="Pangolin"/>
              </a:rPr>
            </a:br>
            <a:r>
              <a:rPr b="0" i="1" lang="en-GB" sz="4800">
                <a:latin typeface="Pangolin"/>
                <a:ea typeface="Pangolin"/>
                <a:cs typeface="Pangolin"/>
                <a:sym typeface="Pangolin"/>
              </a:rPr>
              <a:t>in de rechtbank</a:t>
            </a:r>
            <a:endParaRPr i="1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56" name="Google Shape;56;g24af495a88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af495a882_0_7"/>
          <p:cNvSpPr txBox="1"/>
          <p:nvPr>
            <p:ph type="title"/>
          </p:nvPr>
        </p:nvSpPr>
        <p:spPr>
          <a:xfrm>
            <a:off x="605796" y="174739"/>
            <a:ext cx="85386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Een rechtszaak in een rechtbank 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63" name="Google Shape;63;g24af495a882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24af495a882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01" y="1564625"/>
            <a:ext cx="6721900" cy="50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4556875" y="3127225"/>
            <a:ext cx="34017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GB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 plattegrond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400" y="10"/>
            <a:ext cx="79513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af495a882_0_14"/>
          <p:cNvSpPr txBox="1"/>
          <p:nvPr>
            <p:ph type="title"/>
          </p:nvPr>
        </p:nvSpPr>
        <p:spPr>
          <a:xfrm>
            <a:off x="605796" y="174739"/>
            <a:ext cx="85386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Een rechtszaak in een rechtbank 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79" name="Google Shape;79;g24af495a882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4af495a882_0_14"/>
          <p:cNvSpPr txBox="1"/>
          <p:nvPr/>
        </p:nvSpPr>
        <p:spPr>
          <a:xfrm>
            <a:off x="3415350" y="3154450"/>
            <a:ext cx="53613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GB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 pleitende advocaat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g24af495a882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9000" y="1544700"/>
            <a:ext cx="7285476" cy="48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af495a882_0_53"/>
          <p:cNvSpPr txBox="1"/>
          <p:nvPr>
            <p:ph type="title"/>
          </p:nvPr>
        </p:nvSpPr>
        <p:spPr>
          <a:xfrm>
            <a:off x="1826722" y="2618509"/>
            <a:ext cx="85386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en-GB" sz="4800">
                <a:latin typeface="Pangolin"/>
                <a:ea typeface="Pangolin"/>
                <a:cs typeface="Pangolin"/>
                <a:sym typeface="Pangolin"/>
              </a:rPr>
              <a:t>Wie wint deze rechtszaak?</a:t>
            </a:r>
            <a:br>
              <a:rPr lang="en-GB" sz="4800">
                <a:latin typeface="Pangolin"/>
                <a:ea typeface="Pangolin"/>
                <a:cs typeface="Pangolin"/>
                <a:sym typeface="Pangolin"/>
              </a:rPr>
            </a:br>
            <a:r>
              <a:rPr b="0" lang="en-GB" sz="4800">
                <a:latin typeface="Pangolin"/>
                <a:ea typeface="Pangolin"/>
                <a:cs typeface="Pangolin"/>
                <a:sym typeface="Pangolin"/>
              </a:rPr>
              <a:t>Dat bepalen jullie ...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87" name="Google Shape;87;g24af495a882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8c43e4acc_1_11"/>
          <p:cNvSpPr txBox="1"/>
          <p:nvPr>
            <p:ph type="title"/>
          </p:nvPr>
        </p:nvSpPr>
        <p:spPr>
          <a:xfrm>
            <a:off x="996925" y="293225"/>
            <a:ext cx="44703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De twee partijen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4" name="Google Shape;94;g288c43e4acc_1_11"/>
          <p:cNvSpPr txBox="1"/>
          <p:nvPr>
            <p:ph idx="1" type="body"/>
          </p:nvPr>
        </p:nvSpPr>
        <p:spPr>
          <a:xfrm>
            <a:off x="856050" y="1885650"/>
            <a:ext cx="69315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br>
              <a:rPr lang="en-GB">
                <a:latin typeface="Pangolin"/>
                <a:ea typeface="Pangolin"/>
                <a:cs typeface="Pangolin"/>
                <a:sym typeface="Pangolin"/>
              </a:rPr>
            </a:br>
            <a:r>
              <a:rPr lang="en-GB">
                <a:latin typeface="Pangolin"/>
                <a:ea typeface="Pangolin"/>
                <a:cs typeface="Pangolin"/>
                <a:sym typeface="Pangolin"/>
              </a:rPr>
              <a:t>Klager: </a:t>
            </a:r>
            <a:r>
              <a:rPr b="1" lang="en-GB">
                <a:latin typeface="Pangolin"/>
                <a:ea typeface="Pangolin"/>
                <a:cs typeface="Pangolin"/>
                <a:sym typeface="Pangolin"/>
              </a:rPr>
              <a:t>Robin Tromson</a:t>
            </a:r>
            <a:r>
              <a:rPr lang="en-GB">
                <a:latin typeface="Pangolin"/>
                <a:ea typeface="Pangolin"/>
                <a:cs typeface="Pangolin"/>
                <a:sym typeface="Pangolin"/>
              </a:rPr>
              <a:t> (46 jaar)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(ouder van Charlie Tromson)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5" name="Google Shape;95;g288c43e4acc_1_11"/>
          <p:cNvSpPr/>
          <p:nvPr/>
        </p:nvSpPr>
        <p:spPr>
          <a:xfrm rot="5400000">
            <a:off x="1044771" y="2390306"/>
            <a:ext cx="409800" cy="3531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g288c43e4acc_1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88c43e4acc_1_11"/>
          <p:cNvSpPr txBox="1"/>
          <p:nvPr/>
        </p:nvSpPr>
        <p:spPr>
          <a:xfrm>
            <a:off x="299175" y="5226950"/>
            <a:ext cx="8190000" cy="14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Door Sams fout zijn Robins geliefde, kostbare vogeltjes uit hun kooi gevlogen. Robin beschuldigt Sam van </a:t>
            </a:r>
            <a:r>
              <a:rPr b="1" i="0" lang="en-GB" sz="24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inbraak, diefstal en schade aan een gebouw</a:t>
            </a:r>
            <a:r>
              <a:rPr b="0" i="0" lang="en-GB" sz="24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8" name="Google Shape;98;g288c43e4acc_1_11"/>
          <p:cNvSpPr txBox="1"/>
          <p:nvPr/>
        </p:nvSpPr>
        <p:spPr>
          <a:xfrm>
            <a:off x="1073125" y="3289325"/>
            <a:ext cx="61548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br>
              <a:rPr b="0" i="1" lang="en-GB" sz="26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</a:br>
            <a:r>
              <a:rPr b="0" lang="en-GB" sz="26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Beklaagde:</a:t>
            </a:r>
            <a:r>
              <a:rPr b="0" i="1" lang="en-GB" sz="26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b="1" i="0" lang="en-GB" sz="26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Sam Kinno</a:t>
            </a:r>
            <a:r>
              <a:rPr b="1" lang="en-GB" sz="26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r>
              <a:rPr b="0" i="0" lang="en-GB" sz="26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 (18 jaar)</a:t>
            </a:r>
            <a:endParaRPr b="0" i="0" sz="2600" u="none" cap="none" strike="noStrik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9" name="Google Shape;99;g288c43e4acc_1_11"/>
          <p:cNvSpPr/>
          <p:nvPr/>
        </p:nvSpPr>
        <p:spPr>
          <a:xfrm rot="5400000">
            <a:off x="1044771" y="3765431"/>
            <a:ext cx="409800" cy="3531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>
            <p:ph type="title"/>
          </p:nvPr>
        </p:nvSpPr>
        <p:spPr>
          <a:xfrm>
            <a:off x="1328651" y="235528"/>
            <a:ext cx="85386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Even terugspoelen ...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1472038" y="1675838"/>
            <a:ext cx="8868600" cy="47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Charlie Tromson moest thuis altijd voor de vogeltjes in de grote vogelkooi zorgen.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Maar Charlie vertrok bijna met het gezin op vakantie. Charlie moest dus iemand vinden om de vogels te voederen. Dringend!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30 juni: Charlie vroeg dat aan Sam Kinnoy.</a:t>
            </a:r>
            <a:br>
              <a:rPr lang="en-GB">
                <a:latin typeface="Pangolin"/>
                <a:ea typeface="Pangolin"/>
                <a:cs typeface="Pangolin"/>
                <a:sym typeface="Pangolin"/>
              </a:rPr>
            </a:br>
            <a:r>
              <a:rPr lang="en-GB">
                <a:latin typeface="Pangolin"/>
                <a:ea typeface="Pangolin"/>
                <a:cs typeface="Pangolin"/>
                <a:sym typeface="Pangolin"/>
              </a:rPr>
              <a:t>Die zegt ja! Charlie geeft een snelle uitleg en een code aan Sam.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4af495a882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55" y="5969828"/>
            <a:ext cx="2272236" cy="63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4af495a882_0_28"/>
          <p:cNvSpPr txBox="1"/>
          <p:nvPr>
            <p:ph type="title"/>
          </p:nvPr>
        </p:nvSpPr>
        <p:spPr>
          <a:xfrm>
            <a:off x="1328651" y="235528"/>
            <a:ext cx="85386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Even terugspoelen ...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5" name="Google Shape;115;g24af495a882_0_28"/>
          <p:cNvSpPr txBox="1"/>
          <p:nvPr>
            <p:ph idx="1" type="body"/>
          </p:nvPr>
        </p:nvSpPr>
        <p:spPr>
          <a:xfrm>
            <a:off x="1485063" y="1636713"/>
            <a:ext cx="8868600" cy="47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GB">
                <a:latin typeface="Pangolin"/>
                <a:ea typeface="Pangolin"/>
                <a:cs typeface="Pangolin"/>
                <a:sym typeface="Pangolin"/>
              </a:rPr>
              <a:t>1 juli </a:t>
            </a:r>
            <a:endParaRPr b="1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Pangolin"/>
              <a:buChar char="●"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6u30: gezin Tromson de deur uit, op vakantie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Pangolin"/>
              <a:buChar char="●"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11 u: Sam arriveert met de fiets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??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Pangolin"/>
              <a:buChar char="●"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11u15: Sam is vertrokken met de fiets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Pangolin"/>
              <a:buChar char="●"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11u50: Sam arriveert bij de vereniging</a:t>
            </a:r>
            <a:endParaRPr>
              <a:latin typeface="Pangolin"/>
              <a:ea typeface="Pangolin"/>
              <a:cs typeface="Pangolin"/>
              <a:sym typeface="Pangoli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Pangolin"/>
              <a:buChar char="●"/>
            </a:pPr>
            <a:r>
              <a:rPr lang="en-GB">
                <a:latin typeface="Pangolin"/>
                <a:ea typeface="Pangolin"/>
                <a:cs typeface="Pangolin"/>
                <a:sym typeface="Pangolin"/>
              </a:rPr>
              <a:t>12 u: grootouder gaat een kijkje nemen en ontdekt de verdwenen vogels.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ADVOCAAT OP SCHOOL">
      <a:dk1>
        <a:srgbClr val="282F64"/>
      </a:dk1>
      <a:lt1>
        <a:srgbClr val="FFFFFF"/>
      </a:lt1>
      <a:dk2>
        <a:srgbClr val="282F64"/>
      </a:dk2>
      <a:lt2>
        <a:srgbClr val="FFC344"/>
      </a:lt2>
      <a:accent1>
        <a:srgbClr val="F15924"/>
      </a:accent1>
      <a:accent2>
        <a:srgbClr val="FFC344"/>
      </a:accent2>
      <a:accent3>
        <a:srgbClr val="7E71B3"/>
      </a:accent3>
      <a:accent4>
        <a:srgbClr val="01AE43"/>
      </a:accent4>
      <a:accent5>
        <a:srgbClr val="282F64"/>
      </a:accent5>
      <a:accent6>
        <a:srgbClr val="FFFFFF"/>
      </a:accent6>
      <a:hlink>
        <a:srgbClr val="282F64"/>
      </a:hlink>
      <a:folHlink>
        <a:srgbClr val="7E71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2023-05-12T09:03:34Z</dcterms:created>
  <dc:creator>Cédric Houfflijn</dc:creator>
</cp:coreProperties>
</file>